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5" r:id="rId1"/>
    <p:sldMasterId id="2147483687" r:id="rId2"/>
  </p:sldMasterIdLst>
  <p:notesMasterIdLst>
    <p:notesMasterId r:id="rId28"/>
  </p:notesMasterIdLst>
  <p:sldIdLst>
    <p:sldId id="261" r:id="rId3"/>
    <p:sldId id="262" r:id="rId4"/>
    <p:sldId id="263" r:id="rId5"/>
    <p:sldId id="264" r:id="rId6"/>
    <p:sldId id="265" r:id="rId7"/>
    <p:sldId id="283" r:id="rId8"/>
    <p:sldId id="284" r:id="rId9"/>
    <p:sldId id="269" r:id="rId10"/>
    <p:sldId id="285" r:id="rId11"/>
    <p:sldId id="286" r:id="rId12"/>
    <p:sldId id="287" r:id="rId13"/>
    <p:sldId id="288" r:id="rId14"/>
    <p:sldId id="289" r:id="rId15"/>
    <p:sldId id="291" r:id="rId16"/>
    <p:sldId id="292" r:id="rId17"/>
    <p:sldId id="293" r:id="rId18"/>
    <p:sldId id="294" r:id="rId19"/>
    <p:sldId id="295" r:id="rId20"/>
    <p:sldId id="303" r:id="rId21"/>
    <p:sldId id="297" r:id="rId22"/>
    <p:sldId id="298" r:id="rId23"/>
    <p:sldId id="299" r:id="rId24"/>
    <p:sldId id="300" r:id="rId25"/>
    <p:sldId id="301" r:id="rId26"/>
    <p:sldId id="302" r:id="rId27"/>
  </p:sldIdLst>
  <p:sldSz cx="12192000" cy="6858000"/>
  <p:notesSz cx="6858000" cy="9144000"/>
  <p:embeddedFontLst>
    <p:embeddedFont>
      <p:font typeface="Agency FB" panose="020B0503020202020204" pitchFamily="34" charset="0"/>
      <p:regular r:id="rId29"/>
      <p:bold r:id="rId30"/>
    </p:embeddedFont>
    <p:embeddedFont>
      <p:font typeface="Bolts SF" pitchFamily="2" charset="0"/>
      <p:regular r:id="rId31"/>
      <p:italic r:id="rId32"/>
    </p:embeddedFont>
    <p:embeddedFont>
      <p:font typeface="Calibri" panose="020F0502020204030204" pitchFamily="34" charset="0"/>
      <p:regular r:id="rId33"/>
      <p:bold r:id="rId34"/>
      <p:italic r:id="rId35"/>
      <p:boldItalic r:id="rId36"/>
    </p:embeddedFont>
    <p:embeddedFont>
      <p:font typeface="Gotham" panose="020B0604020202020204" charset="0"/>
      <p:regular r:id="rId37"/>
      <p:bold r:id="rId38"/>
    </p:embeddedFont>
    <p:embeddedFont>
      <p:font typeface="Verdana" panose="020B0604030504040204" pitchFamily="34" charset="0"/>
      <p:regular r:id="rId39"/>
      <p:bold r:id="rId40"/>
      <p:italic r:id="rId41"/>
      <p:boldItalic r:id="rId42"/>
    </p:embeddedFont>
    <p:embeddedFont>
      <p:font typeface="Tahoma" panose="020B0604030504040204" pitchFamily="34" charset="0"/>
      <p:regular r:id="rId43"/>
      <p:bold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343" autoAdjust="0"/>
  </p:normalViewPr>
  <p:slideViewPr>
    <p:cSldViewPr snapToGrid="0">
      <p:cViewPr varScale="1">
        <p:scale>
          <a:sx n="88" d="100"/>
          <a:sy n="88" d="100"/>
        </p:scale>
        <p:origin x="403" y="6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9" d="100"/>
          <a:sy n="69" d="100"/>
        </p:scale>
        <p:origin x="278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AEEE3C-C98C-4E39-9F1D-FF5D78701F31}" type="datetimeFigureOut">
              <a:rPr lang="en-GB" smtClean="0"/>
              <a:t>29/09/2021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4E56AE-2EC0-4415-8A70-F7B6720C36BE}" type="slidenum">
              <a:rPr lang="en-GB" smtClean="0"/>
              <a:t>‹#›</a:t>
            </a:fld>
            <a:endParaRPr lang="en-GB"/>
          </a:p>
        </p:txBody>
      </p:sp>
    </p:spTree>
    <p:extLst>
      <p:ext uri="{BB962C8B-B14F-4D97-AF65-F5344CB8AC3E}">
        <p14:creationId xmlns:p14="http://schemas.microsoft.com/office/powerpoint/2010/main" val="663852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Stickers in planners</a:t>
            </a:r>
          </a:p>
          <a:p>
            <a:r>
              <a:rPr lang="en-GB" dirty="0" smtClean="0"/>
              <a:t>Students will have change to change password. Write it on sticker. </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BAF1CC-585E-45A1-9CE1-66D93A490D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134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your application has been processed by the provider and they schedule your guidance meeting or choose to send you an offer, you can accept or reject it in this screen. Click on the Accept/Reject or Your Offer button to view the meeting/offer and make your choice. </a:t>
            </a:r>
          </a:p>
          <a:p>
            <a:r>
              <a:rPr lang="en-GB" dirty="0" smtClean="0"/>
              <a:t> </a:t>
            </a:r>
          </a:p>
          <a:p>
            <a:r>
              <a:rPr lang="en-GB" dirty="0" smtClean="0"/>
              <a:t>You can press cancel if you are not ready to reply yet. </a:t>
            </a:r>
          </a:p>
          <a:p>
            <a:r>
              <a:rPr lang="en-GB" dirty="0" smtClean="0"/>
              <a:t> </a:t>
            </a:r>
          </a:p>
          <a:p>
            <a:r>
              <a:rPr lang="en-GB" dirty="0" smtClean="0"/>
              <a:t>Once accepted/rejected, the status of your application will change</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4E56AE-2EC0-4415-8A70-F7B6720C3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23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t>
            </a:r>
            <a:r>
              <a:rPr lang="en-GB" baseline="0" dirty="0" smtClean="0"/>
              <a:t> should be displayed on form notice boards. </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4E56AE-2EC0-4415-8A70-F7B6720C3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730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21B0E2-24DE-4D3F-9857-F9C250D9D82E}"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1719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over slide.png"/>
          <p:cNvPicPr>
            <a:picLocks noChangeAspect="1"/>
          </p:cNvPicPr>
          <p:nvPr/>
        </p:nvPicPr>
        <p:blipFill rotWithShape="1">
          <a:blip r:embed="rId2">
            <a:extLst>
              <a:ext uri="{28A0092B-C50C-407E-A947-70E740481C1C}">
                <a14:useLocalDpi xmlns:a14="http://schemas.microsoft.com/office/drawing/2010/main" val="0"/>
              </a:ext>
            </a:extLst>
          </a:blip>
          <a:srcRect t="31173"/>
          <a:stretch/>
        </p:blipFill>
        <p:spPr>
          <a:xfrm>
            <a:off x="0" y="2150772"/>
            <a:ext cx="12192000" cy="4720107"/>
          </a:xfrm>
          <a:prstGeom prst="rect">
            <a:avLst/>
          </a:prstGeom>
        </p:spPr>
      </p:pic>
      <p:sp>
        <p:nvSpPr>
          <p:cNvPr id="4" name="Date Placeholder 3"/>
          <p:cNvSpPr>
            <a:spLocks noGrp="1"/>
          </p:cNvSpPr>
          <p:nvPr>
            <p:ph type="dt" sz="half" idx="10"/>
          </p:nvPr>
        </p:nvSpPr>
        <p:spPr/>
        <p:txBody>
          <a:bodyPr/>
          <a:lstStyle/>
          <a:p>
            <a:fld id="{357FAEAD-1D2D-4FEC-9C39-36471029549B}" type="datetimeFigureOut">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012F94-5005-46DB-8BF3-8F76B90A49D7}" type="slidenum">
              <a:rPr lang="en-GB" smtClean="0"/>
              <a:t>‹#›</a:t>
            </a:fld>
            <a:endParaRPr lang="en-GB"/>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8064500" y="-2732"/>
            <a:ext cx="4127500" cy="2170644"/>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4531"/>
            <a:ext cx="3958808" cy="2138979"/>
          </a:xfrm>
          <a:prstGeom prst="rect">
            <a:avLst/>
          </a:prstGeom>
        </p:spPr>
      </p:pic>
      <p:sp>
        <p:nvSpPr>
          <p:cNvPr id="2" name="Title 1"/>
          <p:cNvSpPr>
            <a:spLocks noGrp="1"/>
          </p:cNvSpPr>
          <p:nvPr>
            <p:ph type="ctrTitle"/>
          </p:nvPr>
        </p:nvSpPr>
        <p:spPr>
          <a:xfrm>
            <a:off x="840568" y="3944582"/>
            <a:ext cx="10363200" cy="1226903"/>
          </a:xfrm>
        </p:spPr>
        <p:txBody>
          <a:bodyPr/>
          <a:lstStyle>
            <a:lvl1pPr>
              <a:defRPr i="0" u="none">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54968" y="5314927"/>
            <a:ext cx="8534400" cy="56452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58808" y="4531"/>
            <a:ext cx="4165600" cy="2146240"/>
          </a:xfrm>
          <a:prstGeom prst="rect">
            <a:avLst/>
          </a:prstGeom>
        </p:spPr>
      </p:pic>
      <p:cxnSp>
        <p:nvCxnSpPr>
          <p:cNvPr id="13" name="Straight Connector 12"/>
          <p:cNvCxnSpPr/>
          <p:nvPr/>
        </p:nvCxnSpPr>
        <p:spPr>
          <a:xfrm>
            <a:off x="3984208" y="4531"/>
            <a:ext cx="0" cy="2182405"/>
          </a:xfrm>
          <a:prstGeom prst="line">
            <a:avLst/>
          </a:prstGeom>
          <a:ln w="76200">
            <a:solidFill>
              <a:srgbClr val="E7B712"/>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0" y="2167912"/>
            <a:ext cx="12192000" cy="0"/>
          </a:xfrm>
          <a:prstGeom prst="line">
            <a:avLst/>
          </a:prstGeom>
          <a:ln w="76200">
            <a:solidFill>
              <a:srgbClr val="E7B712"/>
            </a:solidFill>
          </a:ln>
        </p:spPr>
        <p:style>
          <a:lnRef idx="1">
            <a:schemeClr val="accent6"/>
          </a:lnRef>
          <a:fillRef idx="0">
            <a:schemeClr val="accent6"/>
          </a:fillRef>
          <a:effectRef idx="0">
            <a:schemeClr val="accent6"/>
          </a:effectRef>
          <a:fontRef idx="minor">
            <a:schemeClr val="tx1"/>
          </a:fontRef>
        </p:style>
      </p:cxnSp>
      <p:cxnSp>
        <p:nvCxnSpPr>
          <p:cNvPr id="15" name="Straight Connector 14"/>
          <p:cNvCxnSpPr/>
          <p:nvPr/>
        </p:nvCxnSpPr>
        <p:spPr>
          <a:xfrm>
            <a:off x="8114983" y="0"/>
            <a:ext cx="9425" cy="2186936"/>
          </a:xfrm>
          <a:prstGeom prst="line">
            <a:avLst/>
          </a:prstGeom>
          <a:ln w="76200">
            <a:solidFill>
              <a:srgbClr val="E7B71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525329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7FAEAD-1D2D-4FEC-9C39-36471029549B}" type="datetimeFigureOut">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012F94-5005-46DB-8BF3-8F76B90A49D7}" type="slidenum">
              <a:rPr lang="en-GB" smtClean="0"/>
              <a:t>‹#›</a:t>
            </a:fld>
            <a:endParaRPr lang="en-GB"/>
          </a:p>
        </p:txBody>
      </p:sp>
    </p:spTree>
    <p:extLst>
      <p:ext uri="{BB962C8B-B14F-4D97-AF65-F5344CB8AC3E}">
        <p14:creationId xmlns:p14="http://schemas.microsoft.com/office/powerpoint/2010/main" val="1588177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77900"/>
            <a:ext cx="2743200" cy="514826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977900"/>
            <a:ext cx="8026400" cy="514826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7FAEAD-1D2D-4FEC-9C39-36471029549B}" type="datetimeFigureOut">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012F94-5005-46DB-8BF3-8F76B90A49D7}" type="slidenum">
              <a:rPr lang="en-GB" smtClean="0"/>
              <a:t>‹#›</a:t>
            </a:fld>
            <a:endParaRPr lang="en-GB"/>
          </a:p>
        </p:txBody>
      </p:sp>
    </p:spTree>
    <p:extLst>
      <p:ext uri="{BB962C8B-B14F-4D97-AF65-F5344CB8AC3E}">
        <p14:creationId xmlns:p14="http://schemas.microsoft.com/office/powerpoint/2010/main" val="19194542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nal Slide - In House">
    <p:spTree>
      <p:nvGrpSpPr>
        <p:cNvPr id="1" name=""/>
        <p:cNvGrpSpPr/>
        <p:nvPr/>
      </p:nvGrpSpPr>
      <p:grpSpPr>
        <a:xfrm>
          <a:off x="0" y="0"/>
          <a:ext cx="0" cy="0"/>
          <a:chOff x="0" y="0"/>
          <a:chExt cx="0" cy="0"/>
        </a:xfrm>
      </p:grpSpPr>
      <p:pic>
        <p:nvPicPr>
          <p:cNvPr id="6" name="Picture 5" descr="end sl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8603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nal Slide - External">
    <p:spTree>
      <p:nvGrpSpPr>
        <p:cNvPr id="1" name=""/>
        <p:cNvGrpSpPr/>
        <p:nvPr/>
      </p:nvGrpSpPr>
      <p:grpSpPr>
        <a:xfrm>
          <a:off x="0" y="0"/>
          <a:ext cx="0" cy="0"/>
          <a:chOff x="0" y="0"/>
          <a:chExt cx="0" cy="0"/>
        </a:xfrm>
      </p:grpSpPr>
      <p:pic>
        <p:nvPicPr>
          <p:cNvPr id="6" name="Picture 5" descr="end slide contac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9679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u="sng"/>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470317"/>
            <a:ext cx="2844800" cy="365125"/>
          </a:xfrm>
          <a:prstGeom prst="rect">
            <a:avLst/>
          </a:prstGeom>
        </p:spPr>
        <p:txBody>
          <a:bodyPr/>
          <a:lstStyle/>
          <a:p>
            <a:fld id="{4A00325A-2C46-4A3C-9B46-8C6C1A3674B9}" type="datetime1">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384048" y="6020517"/>
            <a:ext cx="2844800" cy="365125"/>
          </a:xfrm>
          <a:prstGeom prst="rect">
            <a:avLst/>
          </a:prstGeom>
        </p:spPr>
        <p:txBody>
          <a:bodyPr/>
          <a:lstStyle/>
          <a:p>
            <a:fld id="{9EB4C6A1-320E-405D-8AE6-676F2182B82C}" type="slidenum">
              <a:rPr lang="en-GB" smtClean="0"/>
              <a:t>‹#›</a:t>
            </a:fld>
            <a:endParaRPr lang="en-GB"/>
          </a:p>
        </p:txBody>
      </p:sp>
    </p:spTree>
    <p:extLst>
      <p:ext uri="{BB962C8B-B14F-4D97-AF65-F5344CB8AC3E}">
        <p14:creationId xmlns:p14="http://schemas.microsoft.com/office/powerpoint/2010/main" val="10704158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384048" y="6020517"/>
            <a:ext cx="2844800" cy="365125"/>
          </a:xfrm>
          <a:prstGeom prst="rect">
            <a:avLst/>
          </a:prstGeom>
        </p:spPr>
        <p:txBody>
          <a:bodyPr/>
          <a:lstStyle/>
          <a:p>
            <a:fld id="{9EB4C6A1-320E-405D-8AE6-676F2182B82C}" type="slidenum">
              <a:rPr lang="en-GB" smtClean="0"/>
              <a:t>‹#›</a:t>
            </a:fld>
            <a:endParaRPr lang="en-GB"/>
          </a:p>
        </p:txBody>
      </p:sp>
      <p:sp>
        <p:nvSpPr>
          <p:cNvPr id="9" name="Date Placeholder 3"/>
          <p:cNvSpPr>
            <a:spLocks noGrp="1"/>
          </p:cNvSpPr>
          <p:nvPr>
            <p:ph type="dt" sz="half" idx="10"/>
          </p:nvPr>
        </p:nvSpPr>
        <p:spPr>
          <a:xfrm>
            <a:off x="609600" y="6470317"/>
            <a:ext cx="2844800" cy="365125"/>
          </a:xfrm>
          <a:prstGeom prst="rect">
            <a:avLst/>
          </a:prstGeom>
        </p:spPr>
        <p:txBody>
          <a:bodyPr/>
          <a:lstStyle/>
          <a:p>
            <a:fld id="{DC4C0509-9B69-4C55-BD76-0FF7509DCDF3}" type="datetime1">
              <a:rPr lang="en-GB" smtClean="0"/>
              <a:t>29/09/2021</a:t>
            </a:fld>
            <a:endParaRPr lang="en-GB"/>
          </a:p>
        </p:txBody>
      </p:sp>
    </p:spTree>
    <p:extLst>
      <p:ext uri="{BB962C8B-B14F-4D97-AF65-F5344CB8AC3E}">
        <p14:creationId xmlns:p14="http://schemas.microsoft.com/office/powerpoint/2010/main" val="410747460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09600" y="6470317"/>
            <a:ext cx="2844800" cy="365125"/>
          </a:xfrm>
          <a:prstGeom prst="rect">
            <a:avLst/>
          </a:prstGeom>
        </p:spPr>
        <p:txBody>
          <a:bodyPr/>
          <a:lstStyle/>
          <a:p>
            <a:fld id="{4A38E388-341C-4F6F-A45B-703B4DFD9286}" type="datetime1">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384048" y="6020517"/>
            <a:ext cx="2844800" cy="365125"/>
          </a:xfrm>
          <a:prstGeom prst="rect">
            <a:avLst/>
          </a:prstGeom>
        </p:spPr>
        <p:txBody>
          <a:bodyPr/>
          <a:lstStyle/>
          <a:p>
            <a:fld id="{9EB4C6A1-320E-405D-8AE6-676F2182B82C}" type="slidenum">
              <a:rPr lang="en-GB" smtClean="0"/>
              <a:t>‹#›</a:t>
            </a:fld>
            <a:endParaRPr lang="en-GB"/>
          </a:p>
        </p:txBody>
      </p:sp>
    </p:spTree>
    <p:extLst>
      <p:ext uri="{BB962C8B-B14F-4D97-AF65-F5344CB8AC3E}">
        <p14:creationId xmlns:p14="http://schemas.microsoft.com/office/powerpoint/2010/main" val="38587429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25190"/>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318197"/>
            <a:ext cx="5384800" cy="39538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2318197"/>
            <a:ext cx="5384800" cy="39538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09600" y="6470317"/>
            <a:ext cx="2844800" cy="365125"/>
          </a:xfrm>
          <a:prstGeom prst="rect">
            <a:avLst/>
          </a:prstGeom>
        </p:spPr>
        <p:txBody>
          <a:bodyPr/>
          <a:lstStyle/>
          <a:p>
            <a:fld id="{4D226DE7-7486-4B73-91CD-D8A42745A86E}" type="datetime1">
              <a:rPr lang="en-GB" smtClean="0"/>
              <a:t>29/09/2021</a:t>
            </a:fld>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35501784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216034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882409"/>
            <a:ext cx="5386917" cy="32437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9" y="216034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9" y="2882409"/>
            <a:ext cx="5389033" cy="32437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09600" y="6470317"/>
            <a:ext cx="2844800" cy="365125"/>
          </a:xfrm>
          <a:prstGeom prst="rect">
            <a:avLst/>
          </a:prstGeom>
        </p:spPr>
        <p:txBody>
          <a:bodyPr/>
          <a:lstStyle/>
          <a:p>
            <a:fld id="{99C76CA7-35AF-41D3-B46A-2DDFA6C7DDC5}" type="datetime1">
              <a:rPr lang="en-GB" smtClean="0"/>
              <a:t>29/09/2021</a:t>
            </a:fld>
            <a:endParaRPr lang="en-GB"/>
          </a:p>
        </p:txBody>
      </p:sp>
      <p:sp>
        <p:nvSpPr>
          <p:cNvPr id="8" name="Footer Placeholder 7"/>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91801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73675"/>
            <a:ext cx="109728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470317"/>
            <a:ext cx="2844800" cy="365125"/>
          </a:xfrm>
          <a:prstGeom prst="rect">
            <a:avLst/>
          </a:prstGeom>
        </p:spPr>
        <p:txBody>
          <a:bodyPr/>
          <a:lstStyle/>
          <a:p>
            <a:fld id="{B487A687-0970-422C-BC3C-A5E4A85CBD36}" type="datetime1">
              <a:rPr lang="en-GB" smtClean="0"/>
              <a:t>29/09/2021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9384048" y="6020517"/>
            <a:ext cx="2844800" cy="365125"/>
          </a:xfrm>
          <a:prstGeom prst="rect">
            <a:avLst/>
          </a:prstGeom>
        </p:spPr>
        <p:txBody>
          <a:bodyPr/>
          <a:lstStyle/>
          <a:p>
            <a:fld id="{9EB4C6A1-320E-405D-8AE6-676F2182B82C}" type="slidenum">
              <a:rPr lang="en-GB" smtClean="0"/>
              <a:t>‹#›</a:t>
            </a:fld>
            <a:endParaRPr lang="en-GB"/>
          </a:p>
        </p:txBody>
      </p:sp>
    </p:spTree>
    <p:extLst>
      <p:ext uri="{BB962C8B-B14F-4D97-AF65-F5344CB8AC3E}">
        <p14:creationId xmlns:p14="http://schemas.microsoft.com/office/powerpoint/2010/main" val="1366326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35038"/>
            <a:ext cx="10972800" cy="80486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841501"/>
            <a:ext cx="10972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578600"/>
            <a:ext cx="2844800" cy="220666"/>
          </a:xfrm>
        </p:spPr>
        <p:txBody>
          <a:bodyPr/>
          <a:lstStyle/>
          <a:p>
            <a:fld id="{357FAEAD-1D2D-4FEC-9C39-36471029549B}" type="datetimeFigureOut">
              <a:rPr lang="en-GB" smtClean="0"/>
              <a:t>29/09/2021</a:t>
            </a:fld>
            <a:endParaRPr lang="en-GB" dirty="0"/>
          </a:p>
        </p:txBody>
      </p:sp>
      <p:sp>
        <p:nvSpPr>
          <p:cNvPr id="5" name="Footer Placeholder 4"/>
          <p:cNvSpPr>
            <a:spLocks noGrp="1"/>
          </p:cNvSpPr>
          <p:nvPr>
            <p:ph type="ftr" sz="quarter" idx="11"/>
          </p:nvPr>
        </p:nvSpPr>
        <p:spPr>
          <a:xfrm>
            <a:off x="4165600" y="6578600"/>
            <a:ext cx="3860800" cy="220665"/>
          </a:xfrm>
        </p:spPr>
        <p:txBody>
          <a:bodyPr/>
          <a:lstStyle/>
          <a:p>
            <a:endParaRPr lang="en-GB" dirty="0"/>
          </a:p>
        </p:txBody>
      </p:sp>
      <p:sp>
        <p:nvSpPr>
          <p:cNvPr id="6" name="Slide Number Placeholder 5"/>
          <p:cNvSpPr>
            <a:spLocks noGrp="1"/>
          </p:cNvSpPr>
          <p:nvPr>
            <p:ph type="sldNum" sz="quarter" idx="12"/>
          </p:nvPr>
        </p:nvSpPr>
        <p:spPr/>
        <p:txBody>
          <a:bodyPr/>
          <a:lstStyle/>
          <a:p>
            <a:fld id="{C9012F94-5005-46DB-8BF3-8F76B90A49D7}" type="slidenum">
              <a:rPr lang="en-GB" smtClean="0"/>
              <a:t>‹#›</a:t>
            </a:fld>
            <a:endParaRPr lang="en-GB"/>
          </a:p>
        </p:txBody>
      </p:sp>
    </p:spTree>
    <p:extLst>
      <p:ext uri="{BB962C8B-B14F-4D97-AF65-F5344CB8AC3E}">
        <p14:creationId xmlns:p14="http://schemas.microsoft.com/office/powerpoint/2010/main" val="231224482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470317"/>
            <a:ext cx="2844800" cy="365125"/>
          </a:xfrm>
          <a:prstGeom prst="rect">
            <a:avLst/>
          </a:prstGeom>
        </p:spPr>
        <p:txBody>
          <a:bodyPr/>
          <a:lstStyle/>
          <a:p>
            <a:fld id="{047335BA-A57D-42AB-ABF0-89A0AF4A0F37}" type="datetime1">
              <a:rPr lang="en-GB" smtClean="0"/>
              <a:t>29/09/2021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9384048" y="6020517"/>
            <a:ext cx="2844800" cy="365125"/>
          </a:xfrm>
          <a:prstGeom prst="rect">
            <a:avLst/>
          </a:prstGeom>
        </p:spPr>
        <p:txBody>
          <a:bodyPr/>
          <a:lstStyle/>
          <a:p>
            <a:fld id="{9EB4C6A1-320E-405D-8AE6-676F2182B82C}" type="slidenum">
              <a:rPr lang="en-GB" smtClean="0"/>
              <a:t>‹#›</a:t>
            </a:fld>
            <a:endParaRPr lang="en-GB"/>
          </a:p>
        </p:txBody>
      </p:sp>
    </p:spTree>
    <p:extLst>
      <p:ext uri="{BB962C8B-B14F-4D97-AF65-F5344CB8AC3E}">
        <p14:creationId xmlns:p14="http://schemas.microsoft.com/office/powerpoint/2010/main" val="386540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48467"/>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1048469"/>
            <a:ext cx="6815667" cy="50776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2" y="2382592"/>
            <a:ext cx="4011084" cy="37435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09600" y="6470317"/>
            <a:ext cx="2844800" cy="365125"/>
          </a:xfrm>
          <a:prstGeom prst="rect">
            <a:avLst/>
          </a:prstGeom>
        </p:spPr>
        <p:txBody>
          <a:bodyPr/>
          <a:lstStyle/>
          <a:p>
            <a:fld id="{8B136B7B-BEB0-49D9-891A-3909EE674342}" type="datetime1">
              <a:rPr lang="en-GB" smtClean="0"/>
              <a:t>29/09/2021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9384048" y="6020517"/>
            <a:ext cx="2844800" cy="365125"/>
          </a:xfrm>
          <a:prstGeom prst="rect">
            <a:avLst/>
          </a:prstGeom>
        </p:spPr>
        <p:txBody>
          <a:bodyPr/>
          <a:lstStyle/>
          <a:p>
            <a:fld id="{9EB4C6A1-320E-405D-8AE6-676F2182B82C}" type="slidenum">
              <a:rPr lang="en-GB" smtClean="0"/>
              <a:t>‹#›</a:t>
            </a:fld>
            <a:endParaRPr lang="en-GB"/>
          </a:p>
        </p:txBody>
      </p:sp>
    </p:spTree>
    <p:extLst>
      <p:ext uri="{BB962C8B-B14F-4D97-AF65-F5344CB8AC3E}">
        <p14:creationId xmlns:p14="http://schemas.microsoft.com/office/powerpoint/2010/main" val="56028544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4800600"/>
            <a:ext cx="10839719"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609601" y="1081825"/>
            <a:ext cx="10839719" cy="36457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09601" y="5367338"/>
            <a:ext cx="1083971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09600" y="6470317"/>
            <a:ext cx="2844800" cy="365125"/>
          </a:xfrm>
          <a:prstGeom prst="rect">
            <a:avLst/>
          </a:prstGeom>
        </p:spPr>
        <p:txBody>
          <a:bodyPr/>
          <a:lstStyle/>
          <a:p>
            <a:fld id="{A1301481-5F9C-4651-9ECF-305405AE61DE}" type="datetime1">
              <a:rPr lang="en-GB" smtClean="0"/>
              <a:t>29/09/2021</a:t>
            </a:fld>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67395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470317"/>
            <a:ext cx="2844800" cy="365125"/>
          </a:xfrm>
          <a:prstGeom prst="rect">
            <a:avLst/>
          </a:prstGeom>
        </p:spPr>
        <p:txBody>
          <a:bodyPr/>
          <a:lstStyle/>
          <a:p>
            <a:fld id="{C6666B6C-FB16-40B4-8D42-BA99AB52A50C}" type="datetime1">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266990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068946"/>
            <a:ext cx="2743200" cy="505721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068946"/>
            <a:ext cx="8026400" cy="505721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470317"/>
            <a:ext cx="2844800" cy="365125"/>
          </a:xfrm>
          <a:prstGeom prst="rect">
            <a:avLst/>
          </a:prstGeom>
        </p:spPr>
        <p:txBody>
          <a:bodyPr/>
          <a:lstStyle/>
          <a:p>
            <a:fld id="{DC4C0509-9B69-4C55-BD76-0FF7509DCDF3}" type="datetime1">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600836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l Slide - In House">
    <p:spTree>
      <p:nvGrpSpPr>
        <p:cNvPr id="1" name=""/>
        <p:cNvGrpSpPr/>
        <p:nvPr/>
      </p:nvGrpSpPr>
      <p:grpSpPr>
        <a:xfrm>
          <a:off x="0" y="0"/>
          <a:ext cx="0" cy="0"/>
          <a:chOff x="0" y="0"/>
          <a:chExt cx="0" cy="0"/>
        </a:xfrm>
      </p:grpSpPr>
      <p:pic>
        <p:nvPicPr>
          <p:cNvPr id="6" name="Picture 5" descr="end sli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609631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l Slide - External">
    <p:spTree>
      <p:nvGrpSpPr>
        <p:cNvPr id="1" name=""/>
        <p:cNvGrpSpPr/>
        <p:nvPr/>
      </p:nvGrpSpPr>
      <p:grpSpPr>
        <a:xfrm>
          <a:off x="0" y="0"/>
          <a:ext cx="0" cy="0"/>
          <a:chOff x="0" y="0"/>
          <a:chExt cx="0" cy="0"/>
        </a:xfrm>
      </p:grpSpPr>
      <p:pic>
        <p:nvPicPr>
          <p:cNvPr id="6" name="Picture 5" descr="end slide contac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89732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536157"/>
            <a:ext cx="103632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1785939"/>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57FAEAD-1D2D-4FEC-9C39-36471029549B}" type="datetimeFigureOut">
              <a:rPr lang="en-GB" smtClean="0"/>
              <a:t>29/09/2021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012F94-5005-46DB-8BF3-8F76B90A49D7}" type="slidenum">
              <a:rPr lang="en-GB" smtClean="0"/>
              <a:t>‹#›</a:t>
            </a:fld>
            <a:endParaRPr lang="en-GB"/>
          </a:p>
        </p:txBody>
      </p:sp>
    </p:spTree>
    <p:extLst>
      <p:ext uri="{BB962C8B-B14F-4D97-AF65-F5344CB8AC3E}">
        <p14:creationId xmlns:p14="http://schemas.microsoft.com/office/powerpoint/2010/main" val="18309962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803400"/>
            <a:ext cx="5384800" cy="4322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803400"/>
            <a:ext cx="5384800" cy="4322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57FAEAD-1D2D-4FEC-9C39-36471029549B}" type="datetimeFigureOut">
              <a:rPr lang="en-GB" smtClean="0"/>
              <a:t>29/09/2021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012F94-5005-46DB-8BF3-8F76B90A49D7}" type="slidenum">
              <a:rPr lang="en-GB" smtClean="0"/>
              <a:t>‹#›</a:t>
            </a:fld>
            <a:endParaRPr lang="en-GB"/>
          </a:p>
        </p:txBody>
      </p:sp>
    </p:spTree>
    <p:extLst>
      <p:ext uri="{BB962C8B-B14F-4D97-AF65-F5344CB8AC3E}">
        <p14:creationId xmlns:p14="http://schemas.microsoft.com/office/powerpoint/2010/main" val="1118379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935038"/>
            <a:ext cx="10972800" cy="600075"/>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276475"/>
            <a:ext cx="5386917" cy="3849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276475"/>
            <a:ext cx="5389033" cy="3849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57FAEAD-1D2D-4FEC-9C39-36471029549B}" type="datetimeFigureOut">
              <a:rPr lang="en-GB" smtClean="0"/>
              <a:t>29/09/2021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9012F94-5005-46DB-8BF3-8F76B90A49D7}" type="slidenum">
              <a:rPr lang="en-GB" smtClean="0"/>
              <a:t>‹#›</a:t>
            </a:fld>
            <a:endParaRPr lang="en-GB"/>
          </a:p>
        </p:txBody>
      </p:sp>
    </p:spTree>
    <p:extLst>
      <p:ext uri="{BB962C8B-B14F-4D97-AF65-F5344CB8AC3E}">
        <p14:creationId xmlns:p14="http://schemas.microsoft.com/office/powerpoint/2010/main" val="36281915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7FAEAD-1D2D-4FEC-9C39-36471029549B}" type="datetimeFigureOut">
              <a:rPr lang="en-GB" smtClean="0"/>
              <a:t>29/09/2021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9012F94-5005-46DB-8BF3-8F76B90A49D7}" type="slidenum">
              <a:rPr lang="en-GB" smtClean="0"/>
              <a:t>‹#›</a:t>
            </a:fld>
            <a:endParaRPr lang="en-GB"/>
          </a:p>
        </p:txBody>
      </p:sp>
    </p:spTree>
    <p:extLst>
      <p:ext uri="{BB962C8B-B14F-4D97-AF65-F5344CB8AC3E}">
        <p14:creationId xmlns:p14="http://schemas.microsoft.com/office/powerpoint/2010/main" val="7833080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7FAEAD-1D2D-4FEC-9C39-36471029549B}" type="datetimeFigureOut">
              <a:rPr lang="en-GB" smtClean="0"/>
              <a:t>29/09/2021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9012F94-5005-46DB-8BF3-8F76B90A49D7}" type="slidenum">
              <a:rPr lang="en-GB" smtClean="0"/>
              <a:t>‹#›</a:t>
            </a:fld>
            <a:endParaRPr lang="en-GB"/>
          </a:p>
        </p:txBody>
      </p:sp>
    </p:spTree>
    <p:extLst>
      <p:ext uri="{BB962C8B-B14F-4D97-AF65-F5344CB8AC3E}">
        <p14:creationId xmlns:p14="http://schemas.microsoft.com/office/powerpoint/2010/main" val="4157452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63612"/>
            <a:ext cx="4011084" cy="839787"/>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766733" y="963612"/>
            <a:ext cx="6815667" cy="51625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1955800"/>
            <a:ext cx="4011084" cy="41703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57FAEAD-1D2D-4FEC-9C39-36471029549B}" type="datetimeFigureOut">
              <a:rPr lang="en-GB" smtClean="0"/>
              <a:t>29/09/2021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012F94-5005-46DB-8BF3-8F76B90A49D7}" type="slidenum">
              <a:rPr lang="en-GB" smtClean="0"/>
              <a:t>‹#›</a:t>
            </a:fld>
            <a:endParaRPr lang="en-GB"/>
          </a:p>
        </p:txBody>
      </p:sp>
    </p:spTree>
    <p:extLst>
      <p:ext uri="{BB962C8B-B14F-4D97-AF65-F5344CB8AC3E}">
        <p14:creationId xmlns:p14="http://schemas.microsoft.com/office/powerpoint/2010/main" val="38861631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977899"/>
            <a:ext cx="7315200" cy="37496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57FAEAD-1D2D-4FEC-9C39-36471029549B}" type="datetimeFigureOut">
              <a:rPr lang="en-GB" smtClean="0"/>
              <a:t>29/09/2021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012F94-5005-46DB-8BF3-8F76B90A49D7}" type="slidenum">
              <a:rPr lang="en-GB" smtClean="0"/>
              <a:t>‹#›</a:t>
            </a:fld>
            <a:endParaRPr lang="en-GB"/>
          </a:p>
        </p:txBody>
      </p:sp>
    </p:spTree>
    <p:extLst>
      <p:ext uri="{BB962C8B-B14F-4D97-AF65-F5344CB8AC3E}">
        <p14:creationId xmlns:p14="http://schemas.microsoft.com/office/powerpoint/2010/main" val="560811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owerpoint slide blank.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935038"/>
            <a:ext cx="10972800" cy="7413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830388"/>
            <a:ext cx="10972800" cy="452596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510339"/>
            <a:ext cx="2844800" cy="211137"/>
          </a:xfrm>
          <a:prstGeom prst="rect">
            <a:avLst/>
          </a:prstGeom>
        </p:spPr>
        <p:txBody>
          <a:bodyPr vert="horz" lIns="91440" tIns="45720" rIns="91440" bIns="45720" rtlCol="0" anchor="ctr"/>
          <a:lstStyle>
            <a:lvl1pPr algn="l">
              <a:defRPr sz="1200">
                <a:solidFill>
                  <a:schemeClr val="tx1">
                    <a:tint val="75000"/>
                  </a:schemeClr>
                </a:solidFill>
              </a:defRPr>
            </a:lvl1pPr>
          </a:lstStyle>
          <a:p>
            <a:fld id="{357FAEAD-1D2D-4FEC-9C39-36471029549B}" type="datetimeFigureOut">
              <a:rPr lang="en-GB" smtClean="0"/>
              <a:t>29/09/2021</a:t>
            </a:fld>
            <a:endParaRPr lang="en-GB"/>
          </a:p>
        </p:txBody>
      </p:sp>
      <p:sp>
        <p:nvSpPr>
          <p:cNvPr id="5" name="Footer Placeholder 4"/>
          <p:cNvSpPr>
            <a:spLocks noGrp="1"/>
          </p:cNvSpPr>
          <p:nvPr>
            <p:ph type="ftr" sz="quarter" idx="3"/>
          </p:nvPr>
        </p:nvSpPr>
        <p:spPr>
          <a:xfrm>
            <a:off x="4165600" y="6510339"/>
            <a:ext cx="3860800" cy="2111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12F94-5005-46DB-8BF3-8F76B90A49D7}" type="slidenum">
              <a:rPr lang="en-GB" smtClean="0"/>
              <a:t>‹#›</a:t>
            </a:fld>
            <a:endParaRPr lang="en-GB"/>
          </a:p>
        </p:txBody>
      </p:sp>
    </p:spTree>
    <p:extLst>
      <p:ext uri="{BB962C8B-B14F-4D97-AF65-F5344CB8AC3E}">
        <p14:creationId xmlns:p14="http://schemas.microsoft.com/office/powerpoint/2010/main" val="247747256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2" r:id="rId12"/>
    <p:sldLayoutId id="2147483703" r:id="rId13"/>
  </p:sldLayoutIdLst>
  <p:timing>
    <p:tnLst>
      <p:par>
        <p:cTn id="1" dur="indefinite" restart="never" nodeType="tmRoot"/>
      </p:par>
    </p:tnLst>
  </p:timing>
  <p:txStyles>
    <p:titleStyle>
      <a:lvl1pPr algn="ctr" defTabSz="457200" rtl="0" eaLnBrk="1" latinLnBrk="0" hangingPunct="1">
        <a:spcBef>
          <a:spcPct val="0"/>
        </a:spcBef>
        <a:buNone/>
        <a:defRPr sz="4400" b="1" kern="1200">
          <a:solidFill>
            <a:schemeClr val="tx1"/>
          </a:solidFill>
          <a:latin typeface="Gotham" panose="02000604030000020004" pitchFamily="50"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otham" panose="02000604030000020004" pitchFamily="50"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otham" panose="02000604030000020004" pitchFamily="50"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otham" panose="02000604030000020004" pitchFamily="50"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otham" panose="02000604030000020004" pitchFamily="50"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otham" panose="02000604030000020004" pitchFamily="50"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owerpoint slide blank.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1017432"/>
            <a:ext cx="10972800" cy="1060607"/>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2205039"/>
            <a:ext cx="10972800" cy="414424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4165600" y="6470316"/>
            <a:ext cx="3860800" cy="365125"/>
          </a:xfrm>
          <a:prstGeom prst="rect">
            <a:avLst/>
          </a:prstGeom>
        </p:spPr>
        <p:txBody>
          <a:bodyPr vert="horz" lIns="91440" tIns="45720" rIns="91440" bIns="45720" rtlCol="0" anchor="ctr"/>
          <a:lstStyle>
            <a:lvl1pPr algn="ctr">
              <a:defRPr sz="1200">
                <a:solidFill>
                  <a:schemeClr val="bg1"/>
                </a:solidFill>
              </a:defRPr>
            </a:lvl1pPr>
          </a:lstStyle>
          <a:p>
            <a:endParaRPr lang="en-GB" dirty="0"/>
          </a:p>
        </p:txBody>
      </p:sp>
      <p:sp>
        <p:nvSpPr>
          <p:cNvPr id="8" name="Date Placeholder 3"/>
          <p:cNvSpPr>
            <a:spLocks noGrp="1"/>
          </p:cNvSpPr>
          <p:nvPr>
            <p:ph type="dt" sz="half" idx="2"/>
          </p:nvPr>
        </p:nvSpPr>
        <p:spPr>
          <a:xfrm>
            <a:off x="609600" y="6470317"/>
            <a:ext cx="2844800" cy="365125"/>
          </a:xfrm>
          <a:prstGeom prst="rect">
            <a:avLst/>
          </a:prstGeom>
        </p:spPr>
        <p:txBody>
          <a:bodyPr/>
          <a:lstStyle>
            <a:lvl1pPr>
              <a:defRPr>
                <a:solidFill>
                  <a:schemeClr val="bg1"/>
                </a:solidFill>
              </a:defRPr>
            </a:lvl1pPr>
          </a:lstStyle>
          <a:p>
            <a:fld id="{99DBEE7A-7C4C-4A2A-9E27-445408FFBF22}" type="datetime1">
              <a:rPr lang="en-GB" smtClean="0"/>
              <a:pPr/>
              <a:t>29/09/2021</a:t>
            </a:fld>
            <a:endParaRPr lang="en-GB" dirty="0"/>
          </a:p>
        </p:txBody>
      </p:sp>
    </p:spTree>
    <p:extLst>
      <p:ext uri="{BB962C8B-B14F-4D97-AF65-F5344CB8AC3E}">
        <p14:creationId xmlns:p14="http://schemas.microsoft.com/office/powerpoint/2010/main" val="306240192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8" r:id="rId8"/>
    <p:sldLayoutId id="2147483699" r:id="rId9"/>
    <p:sldLayoutId id="2147483700" r:id="rId10"/>
    <p:sldLayoutId id="2147483701" r:id="rId11"/>
    <p:sldLayoutId id="2147483696" r:id="rId12"/>
    <p:sldLayoutId id="2147483697" r:id="rId13"/>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hyperlink" Target="https://www.gov.uk/apprenticeships-guide" TargetMode="External"/><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5.png"/><Relationship Id="rId3" Type="http://schemas.openxmlformats.org/officeDocument/2006/relationships/hyperlink" Target="https://www.wqe.ac.uk/" TargetMode="External"/><Relationship Id="rId7" Type="http://schemas.openxmlformats.org/officeDocument/2006/relationships/hyperlink" Target="http://www.cityleicester.co.uk/" TargetMode="External"/><Relationship Id="rId12" Type="http://schemas.openxmlformats.org/officeDocument/2006/relationships/image" Target="../media/image40.png"/><Relationship Id="rId2" Type="http://schemas.openxmlformats.org/officeDocument/2006/relationships/hyperlink" Target="https://leicestercollege.ac.uk/" TargetMode="External"/><Relationship Id="rId1" Type="http://schemas.openxmlformats.org/officeDocument/2006/relationships/slideLayout" Target="../slideLayouts/slideLayout2.xml"/><Relationship Id="rId6" Type="http://schemas.openxmlformats.org/officeDocument/2006/relationships/hyperlink" Target="https://www.loucoll.ac.uk/" TargetMode="External"/><Relationship Id="rId11" Type="http://schemas.openxmlformats.org/officeDocument/2006/relationships/image" Target="../media/image39.png"/><Relationship Id="rId5" Type="http://schemas.openxmlformats.org/officeDocument/2006/relationships/hyperlink" Target="https://www.gateway.ac.uk/" TargetMode="External"/><Relationship Id="rId10" Type="http://schemas.openxmlformats.org/officeDocument/2006/relationships/image" Target="../media/image38.png"/><Relationship Id="rId4" Type="http://schemas.openxmlformats.org/officeDocument/2006/relationships/hyperlink" Target="https://www.brooksbymelton.ac.uk/" TargetMode="External"/><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hyperlink" Target="https://kudos.cascaid.co.uk/" TargetMode="External"/><Relationship Id="rId2" Type="http://schemas.openxmlformats.org/officeDocument/2006/relationships/hyperlink" Target="http://www.ps16.co.uk/" TargetMode="External"/><Relationship Id="rId1" Type="http://schemas.openxmlformats.org/officeDocument/2006/relationships/slideLayout" Target="../slideLayouts/slideLayout2.xml"/><Relationship Id="rId6" Type="http://schemas.openxmlformats.org/officeDocument/2006/relationships/hyperlink" Target="https://amazingapprenticeships.com/" TargetMode="External"/><Relationship Id="rId5" Type="http://schemas.openxmlformats.org/officeDocument/2006/relationships/hyperlink" Target="http://www.lmiforall.org.uk/" TargetMode="External"/><Relationship Id="rId4" Type="http://schemas.openxmlformats.org/officeDocument/2006/relationships/hyperlink" Target="https://nationalcareersservice.direct.gov.uk/"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ctrTitle"/>
          </p:nvPr>
        </p:nvSpPr>
        <p:spPr>
          <a:xfrm>
            <a:off x="1480528" y="2258333"/>
            <a:ext cx="9259910" cy="772732"/>
          </a:xfrm>
        </p:spPr>
        <p:txBody>
          <a:bodyPr>
            <a:noAutofit/>
          </a:bodyPr>
          <a:lstStyle/>
          <a:p>
            <a:r>
              <a:rPr lang="en-GB" altLang="en-US" sz="4000" dirty="0">
                <a:latin typeface="Bolts SF" pitchFamily="2" charset="0"/>
                <a:cs typeface="Aharoni" panose="02010803020104030203" pitchFamily="2" charset="-79"/>
              </a:rPr>
              <a:t>    </a:t>
            </a:r>
            <a:r>
              <a:rPr lang="en-GB" altLang="en-US" sz="4000" dirty="0">
                <a:latin typeface="+mn-lt"/>
                <a:cs typeface="Aharoni" panose="02010803020104030203" pitchFamily="2" charset="-79"/>
              </a:rPr>
              <a:t>Post 16 Options Evening</a:t>
            </a:r>
          </a:p>
        </p:txBody>
      </p:sp>
      <p:grpSp>
        <p:nvGrpSpPr>
          <p:cNvPr id="4099" name="Group 6"/>
          <p:cNvGrpSpPr>
            <a:grpSpLocks/>
          </p:cNvGrpSpPr>
          <p:nvPr/>
        </p:nvGrpSpPr>
        <p:grpSpPr bwMode="auto">
          <a:xfrm>
            <a:off x="3244132" y="3999807"/>
            <a:ext cx="5847950" cy="1920875"/>
            <a:chOff x="0" y="4941097"/>
            <a:chExt cx="9126191" cy="1919927"/>
          </a:xfrm>
        </p:grpSpPr>
        <p:pic>
          <p:nvPicPr>
            <p:cNvPr id="4100" name="Picture 2" descr="http://www.excellencegateway.org.uk/media/attachments/196521/WY5E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84599"/>
              <a:ext cx="2987824"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http://www.nightingaleassociates.com/images/alt-content/alt-projects/gatew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4970512"/>
              <a:ext cx="3000395" cy="18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http://www.eauc.org.uk/image_uploads/apc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7" y="4961724"/>
              <a:ext cx="2970014" cy="189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Picture 8" descr="http://www3.hants.gov.uk/p19-apprentice.jpg"/>
            <p:cNvSpPr>
              <a:spLocks noChangeAspect="1" noChangeArrowheads="1"/>
            </p:cNvSpPr>
            <p:nvPr/>
          </p:nvSpPr>
          <p:spPr bwMode="auto">
            <a:xfrm>
              <a:off x="8244408" y="4941097"/>
              <a:ext cx="810328" cy="191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800"/>
            </a:p>
          </p:txBody>
        </p:sp>
      </p:grpSp>
      <p:sp>
        <p:nvSpPr>
          <p:cNvPr id="9" name="TextBox 8"/>
          <p:cNvSpPr txBox="1"/>
          <p:nvPr/>
        </p:nvSpPr>
        <p:spPr>
          <a:xfrm>
            <a:off x="1749287" y="6346759"/>
            <a:ext cx="9780103" cy="369332"/>
          </a:xfrm>
          <a:prstGeom prst="rect">
            <a:avLst/>
          </a:prstGeom>
          <a:noFill/>
        </p:spPr>
        <p:txBody>
          <a:bodyPr wrap="square" rtlCol="0">
            <a:spAutoFit/>
          </a:bodyPr>
          <a:lstStyle/>
          <a:p>
            <a:r>
              <a:rPr lang="en-GB" dirty="0">
                <a:solidFill>
                  <a:schemeClr val="bg1"/>
                </a:solidFill>
              </a:rPr>
              <a:t>An evening designed for students to help them make informed decisions about their future</a:t>
            </a:r>
            <a:r>
              <a:rPr lang="en-GB" dirty="0"/>
              <a:t>. </a:t>
            </a:r>
          </a:p>
        </p:txBody>
      </p:sp>
    </p:spTree>
    <p:extLst>
      <p:ext uri="{BB962C8B-B14F-4D97-AF65-F5344CB8AC3E}">
        <p14:creationId xmlns:p14="http://schemas.microsoft.com/office/powerpoint/2010/main" val="13345765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48801" y="302341"/>
            <a:ext cx="8651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p:txBody>
          <a:bodyPr/>
          <a:lstStyle/>
          <a:p>
            <a:r>
              <a:rPr lang="en-GB" altLang="en-US" sz="1600" dirty="0">
                <a:solidFill>
                  <a:srgbClr val="000000"/>
                </a:solidFill>
              </a:rPr>
              <a:t>					</a:t>
            </a:r>
            <a:r>
              <a:rPr lang="en-US" altLang="en-US" sz="1600" dirty="0"/>
              <a:t/>
            </a:r>
            <a:br>
              <a:rPr lang="en-US" altLang="en-US" sz="1600" dirty="0"/>
            </a:br>
            <a:endParaRPr lang="en-GB" altLang="en-US" sz="1600" dirty="0"/>
          </a:p>
        </p:txBody>
      </p:sp>
      <p:sp>
        <p:nvSpPr>
          <p:cNvPr id="5" name="Content Placeholder 4"/>
          <p:cNvSpPr>
            <a:spLocks noGrp="1"/>
          </p:cNvSpPr>
          <p:nvPr>
            <p:ph idx="1"/>
          </p:nvPr>
        </p:nvSpPr>
        <p:spPr>
          <a:xfrm>
            <a:off x="1774825" y="1600201"/>
            <a:ext cx="8642350" cy="4525963"/>
          </a:xfrm>
        </p:spPr>
        <p:txBody>
          <a:bodyPr/>
          <a:lstStyle/>
          <a:p>
            <a:pPr>
              <a:defRPr/>
            </a:pPr>
            <a:endParaRPr lang="en-GB" sz="4800" dirty="0">
              <a:solidFill>
                <a:schemeClr val="tx2"/>
              </a:solidFill>
              <a:latin typeface="Bolts SF" pitchFamily="2" charset="0"/>
            </a:endParaRPr>
          </a:p>
          <a:p>
            <a:pPr marL="0" indent="0" algn="ctr">
              <a:buNone/>
              <a:defRPr/>
            </a:pPr>
            <a:r>
              <a:rPr lang="en-GB" sz="4800" b="1" dirty="0">
                <a:solidFill>
                  <a:schemeClr val="tx2"/>
                </a:solidFill>
                <a:latin typeface="+mj-lt"/>
              </a:rPr>
              <a:t>Positive Steps @16</a:t>
            </a:r>
          </a:p>
          <a:p>
            <a:pPr marL="0" indent="0" algn="ctr">
              <a:buNone/>
              <a:defRPr/>
            </a:pPr>
            <a:r>
              <a:rPr lang="en-GB" sz="4800" b="1" dirty="0">
                <a:solidFill>
                  <a:schemeClr val="tx2"/>
                </a:solidFill>
                <a:latin typeface="+mj-lt"/>
              </a:rPr>
              <a:t>(Application Process)</a:t>
            </a:r>
            <a:endParaRPr lang="en-US" sz="4800" b="1" dirty="0">
              <a:solidFill>
                <a:schemeClr val="tx2"/>
              </a:solidFill>
              <a:latin typeface="+mj-lt"/>
            </a:endParaRPr>
          </a:p>
        </p:txBody>
      </p:sp>
    </p:spTree>
    <p:extLst>
      <p:ext uri="{BB962C8B-B14F-4D97-AF65-F5344CB8AC3E}">
        <p14:creationId xmlns:p14="http://schemas.microsoft.com/office/powerpoint/2010/main" val="26845070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stretch>
            <a:fillRect/>
          </a:stretch>
        </p:blipFill>
        <p:spPr>
          <a:xfrm>
            <a:off x="1921812" y="1063854"/>
            <a:ext cx="8409338" cy="1015870"/>
          </a:xfrm>
          <a:prstGeom prst="rect">
            <a:avLst/>
          </a:prstGeom>
        </p:spPr>
      </p:pic>
      <p:sp>
        <p:nvSpPr>
          <p:cNvPr id="3" name="TextBox 2"/>
          <p:cNvSpPr txBox="1"/>
          <p:nvPr/>
        </p:nvSpPr>
        <p:spPr>
          <a:xfrm>
            <a:off x="2151018" y="2253191"/>
            <a:ext cx="7950926" cy="1477328"/>
          </a:xfrm>
          <a:prstGeom prst="rect">
            <a:avLst/>
          </a:prstGeom>
          <a:noFill/>
        </p:spPr>
        <p:txBody>
          <a:bodyPr wrap="square" rtlCol="0">
            <a:spAutoFit/>
          </a:bodyPr>
          <a:lstStyle/>
          <a:p>
            <a:pPr marL="285750" indent="-285750">
              <a:buFont typeface="Arial" panose="020B0604020202020204" pitchFamily="34" charset="0"/>
              <a:buChar char="•"/>
            </a:pPr>
            <a:r>
              <a:rPr lang="en-GB" dirty="0"/>
              <a:t>An online database for students to search for and apply for Post 16 courses. </a:t>
            </a:r>
          </a:p>
          <a:p>
            <a:pPr marL="285750" indent="-285750">
              <a:buFont typeface="Arial" panose="020B0604020202020204" pitchFamily="34" charset="0"/>
              <a:buChar char="•"/>
            </a:pPr>
            <a:r>
              <a:rPr lang="en-GB" dirty="0"/>
              <a:t>Students have a log in and all have logged in. </a:t>
            </a:r>
          </a:p>
          <a:p>
            <a:pPr marL="285750" indent="-285750">
              <a:buFont typeface="Arial" panose="020B0604020202020204" pitchFamily="34" charset="0"/>
              <a:buChar char="•"/>
            </a:pPr>
            <a:r>
              <a:rPr lang="en-GB" dirty="0"/>
              <a:t>Progress will be shown by sections turning green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6" name="Picture 5"/>
          <p:cNvPicPr>
            <a:picLocks noChangeAspect="1"/>
          </p:cNvPicPr>
          <p:nvPr/>
        </p:nvPicPr>
        <p:blipFill>
          <a:blip r:embed="rId4"/>
          <a:stretch>
            <a:fillRect/>
          </a:stretch>
        </p:blipFill>
        <p:spPr>
          <a:xfrm>
            <a:off x="2073922" y="3434286"/>
            <a:ext cx="2881255" cy="2073284"/>
          </a:xfrm>
          <a:prstGeom prst="rect">
            <a:avLst/>
          </a:prstGeom>
        </p:spPr>
      </p:pic>
      <p:pic>
        <p:nvPicPr>
          <p:cNvPr id="7" name="Picture 6"/>
          <p:cNvPicPr>
            <a:picLocks noChangeAspect="1"/>
          </p:cNvPicPr>
          <p:nvPr/>
        </p:nvPicPr>
        <p:blipFill>
          <a:blip r:embed="rId5"/>
          <a:stretch>
            <a:fillRect/>
          </a:stretch>
        </p:blipFill>
        <p:spPr>
          <a:xfrm>
            <a:off x="7160308" y="3311018"/>
            <a:ext cx="2941637" cy="2131421"/>
          </a:xfrm>
          <a:prstGeom prst="rect">
            <a:avLst/>
          </a:prstGeom>
        </p:spPr>
      </p:pic>
      <p:sp>
        <p:nvSpPr>
          <p:cNvPr id="8" name="Right Arrow 7"/>
          <p:cNvSpPr/>
          <p:nvPr/>
        </p:nvSpPr>
        <p:spPr>
          <a:xfrm>
            <a:off x="5564181" y="3965195"/>
            <a:ext cx="978408" cy="48463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00"/>
              </a:solidFill>
            </a:endParaRPr>
          </a:p>
        </p:txBody>
      </p:sp>
      <p:sp>
        <p:nvSpPr>
          <p:cNvPr id="9" name="TextBox 8"/>
          <p:cNvSpPr txBox="1"/>
          <p:nvPr/>
        </p:nvSpPr>
        <p:spPr>
          <a:xfrm>
            <a:off x="2151019" y="5782492"/>
            <a:ext cx="7680958" cy="369332"/>
          </a:xfrm>
          <a:prstGeom prst="rect">
            <a:avLst/>
          </a:prstGeom>
          <a:noFill/>
        </p:spPr>
        <p:txBody>
          <a:bodyPr wrap="square" rtlCol="0">
            <a:spAutoFit/>
          </a:bodyPr>
          <a:lstStyle/>
          <a:p>
            <a:pPr marL="285750" indent="-285750">
              <a:buFont typeface="Arial" panose="020B0604020202020204" pitchFamily="34" charset="0"/>
              <a:buChar char="•"/>
            </a:pPr>
            <a:r>
              <a:rPr lang="en-GB" dirty="0"/>
              <a:t>Students will enter predicted grades from PC1</a:t>
            </a:r>
            <a:r>
              <a:rPr lang="en-GB" dirty="0" smtClean="0"/>
              <a:t>.</a:t>
            </a:r>
            <a:endParaRPr lang="en-GB" dirty="0"/>
          </a:p>
        </p:txBody>
      </p:sp>
    </p:spTree>
    <p:extLst>
      <p:ext uri="{BB962C8B-B14F-4D97-AF65-F5344CB8AC3E}">
        <p14:creationId xmlns:p14="http://schemas.microsoft.com/office/powerpoint/2010/main" val="419611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84610" y="973240"/>
            <a:ext cx="2274005" cy="780356"/>
          </a:xfrm>
          <a:prstGeom prst="rect">
            <a:avLst/>
          </a:prstGeom>
        </p:spPr>
      </p:pic>
      <p:pic>
        <p:nvPicPr>
          <p:cNvPr id="3" name="Picture 2"/>
          <p:cNvPicPr>
            <a:picLocks noChangeAspect="1"/>
          </p:cNvPicPr>
          <p:nvPr/>
        </p:nvPicPr>
        <p:blipFill>
          <a:blip r:embed="rId3"/>
          <a:stretch>
            <a:fillRect/>
          </a:stretch>
        </p:blipFill>
        <p:spPr>
          <a:xfrm>
            <a:off x="6479911" y="1021408"/>
            <a:ext cx="1005927" cy="1365622"/>
          </a:xfrm>
          <a:prstGeom prst="rect">
            <a:avLst/>
          </a:prstGeom>
        </p:spPr>
      </p:pic>
      <p:pic>
        <p:nvPicPr>
          <p:cNvPr id="4" name="Picture 3"/>
          <p:cNvPicPr>
            <a:picLocks noChangeAspect="1"/>
          </p:cNvPicPr>
          <p:nvPr/>
        </p:nvPicPr>
        <p:blipFill>
          <a:blip r:embed="rId4"/>
          <a:stretch>
            <a:fillRect/>
          </a:stretch>
        </p:blipFill>
        <p:spPr>
          <a:xfrm>
            <a:off x="1432521" y="906936"/>
            <a:ext cx="2298391" cy="1121761"/>
          </a:xfrm>
          <a:prstGeom prst="rect">
            <a:avLst/>
          </a:prstGeom>
        </p:spPr>
      </p:pic>
      <p:pic>
        <p:nvPicPr>
          <p:cNvPr id="5" name="Picture 4"/>
          <p:cNvPicPr>
            <a:picLocks noChangeAspect="1"/>
          </p:cNvPicPr>
          <p:nvPr/>
        </p:nvPicPr>
        <p:blipFill>
          <a:blip r:embed="rId5"/>
          <a:stretch>
            <a:fillRect/>
          </a:stretch>
        </p:blipFill>
        <p:spPr>
          <a:xfrm>
            <a:off x="2618987" y="2126807"/>
            <a:ext cx="2731245" cy="329213"/>
          </a:xfrm>
          <a:prstGeom prst="rect">
            <a:avLst/>
          </a:prstGeom>
        </p:spPr>
      </p:pic>
      <p:pic>
        <p:nvPicPr>
          <p:cNvPr id="6" name="Picture 5"/>
          <p:cNvPicPr>
            <a:picLocks noChangeAspect="1"/>
          </p:cNvPicPr>
          <p:nvPr/>
        </p:nvPicPr>
        <p:blipFill>
          <a:blip r:embed="rId6"/>
          <a:stretch>
            <a:fillRect/>
          </a:stretch>
        </p:blipFill>
        <p:spPr>
          <a:xfrm>
            <a:off x="7725669" y="1021408"/>
            <a:ext cx="2594967" cy="2601358"/>
          </a:xfrm>
          <a:prstGeom prst="rect">
            <a:avLst/>
          </a:prstGeom>
        </p:spPr>
      </p:pic>
      <p:pic>
        <p:nvPicPr>
          <p:cNvPr id="7" name="Picture 6"/>
          <p:cNvPicPr>
            <a:picLocks noChangeAspect="1"/>
          </p:cNvPicPr>
          <p:nvPr/>
        </p:nvPicPr>
        <p:blipFill>
          <a:blip r:embed="rId7"/>
          <a:stretch>
            <a:fillRect/>
          </a:stretch>
        </p:blipFill>
        <p:spPr>
          <a:xfrm>
            <a:off x="1923522" y="2578898"/>
            <a:ext cx="2334970" cy="1603387"/>
          </a:xfrm>
          <a:prstGeom prst="rect">
            <a:avLst/>
          </a:prstGeom>
        </p:spPr>
      </p:pic>
      <p:sp>
        <p:nvSpPr>
          <p:cNvPr id="8" name="Rectangle 7"/>
          <p:cNvSpPr/>
          <p:nvPr/>
        </p:nvSpPr>
        <p:spPr>
          <a:xfrm>
            <a:off x="4676503" y="3997235"/>
            <a:ext cx="5756366" cy="2554545"/>
          </a:xfrm>
          <a:prstGeom prst="rect">
            <a:avLst/>
          </a:prstGeom>
        </p:spPr>
        <p:txBody>
          <a:bodyPr wrap="square">
            <a:spAutoFit/>
          </a:bodyPr>
          <a:lstStyle/>
          <a:p>
            <a:pPr lvl="0">
              <a:spcBef>
                <a:spcPct val="0"/>
              </a:spcBef>
              <a:defRPr/>
            </a:pPr>
            <a:r>
              <a:rPr lang="en-GB" altLang="en-US" sz="1600" dirty="0">
                <a:solidFill>
                  <a:prstClr val="black"/>
                </a:solidFill>
                <a:latin typeface="+mj-lt"/>
              </a:rPr>
              <a:t>Apprenticeships</a:t>
            </a:r>
          </a:p>
          <a:p>
            <a:pPr marL="285750" indent="-285750">
              <a:spcBef>
                <a:spcPct val="0"/>
              </a:spcBef>
              <a:buFontTx/>
              <a:buChar char="•"/>
              <a:defRPr/>
            </a:pPr>
            <a:r>
              <a:rPr lang="en-GB" altLang="en-US" sz="1600" dirty="0">
                <a:solidFill>
                  <a:prstClr val="black"/>
                </a:solidFill>
                <a:latin typeface="+mj-lt"/>
              </a:rPr>
              <a:t>Apply for an apprenticeship through a college on PS@16, you should be prepared to be  actively searching for your own employer to qualify for a place. Due to a high demand of apprenticeship placements, students must also select a college course as a plan B.</a:t>
            </a:r>
          </a:p>
          <a:p>
            <a:pPr marL="285750" indent="-285750">
              <a:spcBef>
                <a:spcPct val="0"/>
              </a:spcBef>
              <a:buFontTx/>
              <a:buChar char="•"/>
              <a:defRPr/>
            </a:pPr>
            <a:r>
              <a:rPr lang="en-GB" altLang="en-US" sz="1600" dirty="0">
                <a:solidFill>
                  <a:prstClr val="black"/>
                </a:solidFill>
                <a:latin typeface="+mj-lt"/>
              </a:rPr>
              <a:t>Register with </a:t>
            </a:r>
            <a:r>
              <a:rPr lang="en-GB" altLang="en-US" sz="1600" dirty="0">
                <a:solidFill>
                  <a:prstClr val="black"/>
                </a:solidFill>
                <a:latin typeface="+mj-lt"/>
                <a:hlinkClick r:id="rId8"/>
              </a:rPr>
              <a:t>https://www.gov.uk/apprenticeships-guide</a:t>
            </a:r>
            <a:r>
              <a:rPr lang="en-GB" altLang="en-US" sz="1600" dirty="0">
                <a:solidFill>
                  <a:prstClr val="black"/>
                </a:solidFill>
                <a:latin typeface="+mj-lt"/>
              </a:rPr>
              <a:t>  - select an area of choice and vacancies will be sent directly to you.  </a:t>
            </a:r>
          </a:p>
          <a:p>
            <a:pPr lvl="0">
              <a:spcBef>
                <a:spcPct val="0"/>
              </a:spcBef>
              <a:defRPr/>
            </a:pPr>
            <a:endParaRPr lang="en-GB" altLang="en-US" sz="1600" dirty="0">
              <a:solidFill>
                <a:prstClr val="black"/>
              </a:solidFill>
              <a:latin typeface="+mj-lt"/>
            </a:endParaRPr>
          </a:p>
        </p:txBody>
      </p:sp>
      <p:pic>
        <p:nvPicPr>
          <p:cNvPr id="9" name="Picture 8"/>
          <p:cNvPicPr>
            <a:picLocks noChangeAspect="1"/>
          </p:cNvPicPr>
          <p:nvPr/>
        </p:nvPicPr>
        <p:blipFill>
          <a:blip r:embed="rId9"/>
          <a:stretch>
            <a:fillRect/>
          </a:stretch>
        </p:blipFill>
        <p:spPr>
          <a:xfrm>
            <a:off x="1683080" y="4523002"/>
            <a:ext cx="2575412" cy="1655622"/>
          </a:xfrm>
          <a:prstGeom prst="rect">
            <a:avLst/>
          </a:prstGeom>
        </p:spPr>
      </p:pic>
      <p:pic>
        <p:nvPicPr>
          <p:cNvPr id="10" name="Picture 9"/>
          <p:cNvPicPr>
            <a:picLocks noChangeAspect="1"/>
          </p:cNvPicPr>
          <p:nvPr/>
        </p:nvPicPr>
        <p:blipFill>
          <a:blip r:embed="rId10"/>
          <a:stretch>
            <a:fillRect/>
          </a:stretch>
        </p:blipFill>
        <p:spPr>
          <a:xfrm>
            <a:off x="4888806" y="2687009"/>
            <a:ext cx="2312615" cy="1215604"/>
          </a:xfrm>
          <a:prstGeom prst="rect">
            <a:avLst/>
          </a:prstGeom>
        </p:spPr>
      </p:pic>
    </p:spTree>
    <p:extLst>
      <p:ext uri="{BB962C8B-B14F-4D97-AF65-F5344CB8AC3E}">
        <p14:creationId xmlns:p14="http://schemas.microsoft.com/office/powerpoint/2010/main" val="416864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in)">
                                      <p:cBhvr>
                                        <p:cTn id="34" dur="2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Personal Statement </a:t>
            </a:r>
            <a:endParaRPr lang="en-GB" dirty="0"/>
          </a:p>
        </p:txBody>
      </p:sp>
      <p:pic>
        <p:nvPicPr>
          <p:cNvPr id="4" name="Content Placeholder 3"/>
          <p:cNvPicPr>
            <a:picLocks noGrp="1" noChangeAspect="1"/>
          </p:cNvPicPr>
          <p:nvPr>
            <p:ph idx="1"/>
          </p:nvPr>
        </p:nvPicPr>
        <p:blipFill>
          <a:blip r:embed="rId2"/>
          <a:stretch>
            <a:fillRect/>
          </a:stretch>
        </p:blipFill>
        <p:spPr>
          <a:xfrm>
            <a:off x="138288" y="1896606"/>
            <a:ext cx="4379773" cy="3842749"/>
          </a:xfrm>
          <a:prstGeom prst="rect">
            <a:avLst/>
          </a:prstGeom>
        </p:spPr>
      </p:pic>
      <p:sp>
        <p:nvSpPr>
          <p:cNvPr id="3" name="TextBox 2"/>
          <p:cNvSpPr txBox="1"/>
          <p:nvPr/>
        </p:nvSpPr>
        <p:spPr>
          <a:xfrm>
            <a:off x="4772297" y="2037806"/>
            <a:ext cx="7062652" cy="3386568"/>
          </a:xfrm>
          <a:prstGeom prst="rect">
            <a:avLst/>
          </a:prstGeom>
          <a:noFill/>
        </p:spPr>
        <p:txBody>
          <a:bodyPr wrap="square" rtlCol="0">
            <a:spAutoFit/>
          </a:bodyPr>
          <a:lstStyle/>
          <a:p>
            <a:pPr defTabSz="342900">
              <a:lnSpc>
                <a:spcPct val="90000"/>
              </a:lnSpc>
              <a:spcBef>
                <a:spcPts val="750"/>
              </a:spcBef>
            </a:pPr>
            <a:endParaRPr lang="en-GB" sz="2100" dirty="0">
              <a:solidFill>
                <a:prstClr val="black"/>
              </a:solidFill>
              <a:latin typeface="Calibri"/>
            </a:endParaRPr>
          </a:p>
          <a:p>
            <a:pPr marL="342900" indent="-342900" defTabSz="342900">
              <a:lnSpc>
                <a:spcPct val="90000"/>
              </a:lnSpc>
              <a:spcBef>
                <a:spcPts val="750"/>
              </a:spcBef>
              <a:buFont typeface="Arial" panose="020B0604020202020204" pitchFamily="34" charset="0"/>
              <a:buChar char="•"/>
            </a:pPr>
            <a:r>
              <a:rPr lang="en-GB" sz="2100" dirty="0">
                <a:solidFill>
                  <a:prstClr val="black"/>
                </a:solidFill>
                <a:latin typeface="Calibri"/>
              </a:rPr>
              <a:t>A personal statement is a crucial part of the college application. </a:t>
            </a:r>
          </a:p>
          <a:p>
            <a:pPr marL="342900" indent="-342900" defTabSz="342900">
              <a:lnSpc>
                <a:spcPct val="90000"/>
              </a:lnSpc>
              <a:spcBef>
                <a:spcPts val="750"/>
              </a:spcBef>
              <a:buFont typeface="Arial" panose="020B0604020202020204" pitchFamily="34" charset="0"/>
              <a:buChar char="•"/>
            </a:pPr>
            <a:r>
              <a:rPr lang="en-GB" sz="2100" dirty="0">
                <a:solidFill>
                  <a:prstClr val="black"/>
                </a:solidFill>
                <a:latin typeface="Calibri"/>
              </a:rPr>
              <a:t>An opportunity for students to sell themselves.</a:t>
            </a:r>
          </a:p>
          <a:p>
            <a:pPr marL="342900" indent="-342900" defTabSz="342900">
              <a:lnSpc>
                <a:spcPct val="90000"/>
              </a:lnSpc>
              <a:spcBef>
                <a:spcPts val="750"/>
              </a:spcBef>
              <a:buFont typeface="Arial" panose="020B0604020202020204" pitchFamily="34" charset="0"/>
              <a:buChar char="•"/>
            </a:pPr>
            <a:r>
              <a:rPr lang="en-GB" sz="2100" dirty="0">
                <a:solidFill>
                  <a:prstClr val="black"/>
                </a:solidFill>
                <a:latin typeface="Calibri"/>
              </a:rPr>
              <a:t>Resources available on student resources. </a:t>
            </a:r>
            <a:endParaRPr lang="en-GB" sz="2100" dirty="0" smtClean="0">
              <a:solidFill>
                <a:prstClr val="black"/>
              </a:solidFill>
              <a:latin typeface="Calibri"/>
            </a:endParaRPr>
          </a:p>
          <a:p>
            <a:pPr defTabSz="342900">
              <a:lnSpc>
                <a:spcPct val="90000"/>
              </a:lnSpc>
              <a:spcBef>
                <a:spcPts val="750"/>
              </a:spcBef>
            </a:pPr>
            <a:endParaRPr lang="en-GB" sz="2100" dirty="0">
              <a:solidFill>
                <a:prstClr val="black"/>
              </a:solidFill>
              <a:latin typeface="Calibri"/>
            </a:endParaRPr>
          </a:p>
          <a:p>
            <a:pPr algn="ctr" defTabSz="342900">
              <a:lnSpc>
                <a:spcPct val="90000"/>
              </a:lnSpc>
              <a:spcBef>
                <a:spcPts val="750"/>
              </a:spcBef>
            </a:pPr>
            <a:r>
              <a:rPr lang="en-GB" dirty="0" smtClean="0">
                <a:solidFill>
                  <a:prstClr val="black"/>
                </a:solidFill>
                <a:latin typeface="Calibri"/>
              </a:rPr>
              <a:t>Student Resources / Careers / KS4 / Year 11 / Personal Statement 2021</a:t>
            </a:r>
            <a:endParaRPr lang="en-GB" dirty="0">
              <a:solidFill>
                <a:prstClr val="black"/>
              </a:solidFill>
              <a:latin typeface="Calibri"/>
            </a:endParaRPr>
          </a:p>
          <a:p>
            <a:pPr defTabSz="342900">
              <a:lnSpc>
                <a:spcPct val="90000"/>
              </a:lnSpc>
              <a:spcBef>
                <a:spcPts val="750"/>
              </a:spcBef>
            </a:pPr>
            <a:endParaRPr lang="en-GB" sz="2100" dirty="0">
              <a:solidFill>
                <a:prstClr val="black"/>
              </a:solidFill>
              <a:latin typeface="Calibri"/>
            </a:endParaRPr>
          </a:p>
          <a:p>
            <a:pPr defTabSz="342900">
              <a:lnSpc>
                <a:spcPct val="90000"/>
              </a:lnSpc>
              <a:spcBef>
                <a:spcPts val="750"/>
              </a:spcBef>
            </a:pPr>
            <a:endParaRPr lang="en-GB" sz="2100" dirty="0">
              <a:solidFill>
                <a:prstClr val="black"/>
              </a:solidFill>
              <a:latin typeface="Calibri"/>
            </a:endParaRPr>
          </a:p>
        </p:txBody>
      </p:sp>
    </p:spTree>
    <p:extLst>
      <p:ext uri="{BB962C8B-B14F-4D97-AF65-F5344CB8AC3E}">
        <p14:creationId xmlns:p14="http://schemas.microsoft.com/office/powerpoint/2010/main" val="23438663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7619" y="1114698"/>
            <a:ext cx="4273197" cy="940526"/>
          </a:xfrm>
        </p:spPr>
        <p:txBody>
          <a:bodyPr>
            <a:normAutofit fontScale="90000"/>
          </a:bodyPr>
          <a:lstStyle/>
          <a:p>
            <a:r>
              <a:rPr lang="en-GB" sz="2400" dirty="0"/>
              <a:t>Deadline – </a:t>
            </a:r>
            <a:br>
              <a:rPr lang="en-GB" sz="2400" dirty="0"/>
            </a:br>
            <a:r>
              <a:rPr lang="en-GB" sz="2400" dirty="0" smtClean="0"/>
              <a:t>Friday November 19</a:t>
            </a:r>
            <a:r>
              <a:rPr lang="en-GB" sz="2400" baseline="30000" dirty="0" smtClean="0"/>
              <a:t>th</a:t>
            </a:r>
            <a:r>
              <a:rPr lang="en-GB" sz="2400" dirty="0" smtClean="0"/>
              <a:t> 2021</a:t>
            </a:r>
            <a:endParaRPr lang="en-GB" sz="2400" dirty="0"/>
          </a:p>
        </p:txBody>
      </p:sp>
      <p:pic>
        <p:nvPicPr>
          <p:cNvPr id="4" name="Content Placeholder 3"/>
          <p:cNvPicPr>
            <a:picLocks noGrp="1" noChangeAspect="1"/>
          </p:cNvPicPr>
          <p:nvPr>
            <p:ph idx="1"/>
          </p:nvPr>
        </p:nvPicPr>
        <p:blipFill>
          <a:blip r:embed="rId3"/>
          <a:stretch>
            <a:fillRect/>
          </a:stretch>
        </p:blipFill>
        <p:spPr>
          <a:xfrm>
            <a:off x="1645920" y="1114698"/>
            <a:ext cx="3914291" cy="3584604"/>
          </a:xfrm>
          <a:prstGeom prst="rect">
            <a:avLst/>
          </a:prstGeom>
        </p:spPr>
      </p:pic>
      <p:pic>
        <p:nvPicPr>
          <p:cNvPr id="3" name="Picture 2"/>
          <p:cNvPicPr>
            <a:picLocks noChangeAspect="1"/>
          </p:cNvPicPr>
          <p:nvPr/>
        </p:nvPicPr>
        <p:blipFill>
          <a:blip r:embed="rId4"/>
          <a:stretch>
            <a:fillRect/>
          </a:stretch>
        </p:blipFill>
        <p:spPr>
          <a:xfrm>
            <a:off x="6093644" y="2029611"/>
            <a:ext cx="4115157" cy="3264691"/>
          </a:xfrm>
          <a:prstGeom prst="rect">
            <a:avLst/>
          </a:prstGeom>
        </p:spPr>
      </p:pic>
      <p:sp>
        <p:nvSpPr>
          <p:cNvPr id="5" name="TextBox 4"/>
          <p:cNvSpPr txBox="1"/>
          <p:nvPr/>
        </p:nvSpPr>
        <p:spPr>
          <a:xfrm>
            <a:off x="1645920" y="5268687"/>
            <a:ext cx="6505303" cy="1061829"/>
          </a:xfrm>
          <a:prstGeom prst="rect">
            <a:avLst/>
          </a:prstGeom>
          <a:noFill/>
        </p:spPr>
        <p:txBody>
          <a:bodyPr wrap="square" rtlCol="0">
            <a:spAutoFit/>
          </a:bodyPr>
          <a:lstStyle/>
          <a:p>
            <a:pPr marL="342900" indent="-342900" defTabSz="342900">
              <a:buFont typeface="Arial" panose="020B0604020202020204" pitchFamily="34" charset="0"/>
              <a:buChar char="•"/>
              <a:defRPr/>
            </a:pPr>
            <a:r>
              <a:rPr lang="en-GB" sz="2100" dirty="0">
                <a:solidFill>
                  <a:prstClr val="black"/>
                </a:solidFill>
                <a:latin typeface="Calibri"/>
              </a:rPr>
              <a:t>After the deadline, tutors will write their references. </a:t>
            </a:r>
          </a:p>
          <a:p>
            <a:pPr marL="342900" indent="-342900" defTabSz="342900">
              <a:buFont typeface="Arial" panose="020B0604020202020204" pitchFamily="34" charset="0"/>
              <a:buChar char="•"/>
              <a:defRPr/>
            </a:pPr>
            <a:r>
              <a:rPr lang="en-GB" sz="2100" dirty="0">
                <a:solidFill>
                  <a:prstClr val="black"/>
                </a:solidFill>
                <a:latin typeface="Calibri"/>
              </a:rPr>
              <a:t>Soar Valley College will then send applications off.  </a:t>
            </a:r>
          </a:p>
          <a:p>
            <a:pPr marL="342900" indent="-342900" defTabSz="342900">
              <a:buFont typeface="Arial" panose="020B0604020202020204" pitchFamily="34" charset="0"/>
              <a:buChar char="•"/>
              <a:defRPr/>
            </a:pPr>
            <a:r>
              <a:rPr lang="en-GB" sz="2100" dirty="0">
                <a:solidFill>
                  <a:prstClr val="black"/>
                </a:solidFill>
                <a:latin typeface="Calibri"/>
              </a:rPr>
              <a:t>Colleges will be in touch to invite students to interview.</a:t>
            </a:r>
          </a:p>
        </p:txBody>
      </p:sp>
    </p:spTree>
    <p:extLst>
      <p:ext uri="{BB962C8B-B14F-4D97-AF65-F5344CB8AC3E}">
        <p14:creationId xmlns:p14="http://schemas.microsoft.com/office/powerpoint/2010/main" val="120598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down)">
                                      <p:cBhvr>
                                        <p:cTn id="2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235507" y="1544638"/>
            <a:ext cx="4103688" cy="115093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latin typeface="Calibri"/>
            </a:endParaRPr>
          </a:p>
        </p:txBody>
      </p:sp>
      <p:cxnSp>
        <p:nvCxnSpPr>
          <p:cNvPr id="7" name="Straight Arrow Connector 6"/>
          <p:cNvCxnSpPr/>
          <p:nvPr/>
        </p:nvCxnSpPr>
        <p:spPr>
          <a:xfrm>
            <a:off x="6728144" y="2078742"/>
            <a:ext cx="1728787" cy="0"/>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8595361" y="1709410"/>
            <a:ext cx="1815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GB" altLang="en-US" sz="1800" b="1" dirty="0">
                <a:solidFill>
                  <a:prstClr val="black"/>
                </a:solidFill>
                <a:latin typeface="+mj-lt"/>
              </a:rPr>
              <a:t>Minimum 96%</a:t>
            </a:r>
          </a:p>
        </p:txBody>
      </p:sp>
      <p:sp>
        <p:nvSpPr>
          <p:cNvPr id="3" name="TextBox 2"/>
          <p:cNvSpPr txBox="1"/>
          <p:nvPr/>
        </p:nvSpPr>
        <p:spPr>
          <a:xfrm>
            <a:off x="6868161" y="220557"/>
            <a:ext cx="3542664" cy="584775"/>
          </a:xfrm>
          <a:prstGeom prst="rect">
            <a:avLst/>
          </a:prstGeom>
          <a:noFill/>
        </p:spPr>
        <p:txBody>
          <a:bodyPr wrap="square" rtlCol="0">
            <a:spAutoFit/>
          </a:bodyPr>
          <a:lstStyle/>
          <a:p>
            <a:r>
              <a:rPr lang="en-GB" sz="3200" b="1" dirty="0">
                <a:solidFill>
                  <a:srgbClr val="FFFF00"/>
                </a:solidFill>
              </a:rPr>
              <a:t>Tutor’s references </a:t>
            </a:r>
          </a:p>
        </p:txBody>
      </p:sp>
      <p:sp>
        <p:nvSpPr>
          <p:cNvPr id="6" name="TextBox 5"/>
          <p:cNvSpPr txBox="1"/>
          <p:nvPr/>
        </p:nvSpPr>
        <p:spPr>
          <a:xfrm>
            <a:off x="1940560" y="3098801"/>
            <a:ext cx="7752080" cy="3693319"/>
          </a:xfrm>
          <a:prstGeom prst="rect">
            <a:avLst/>
          </a:prstGeom>
          <a:noFill/>
        </p:spPr>
        <p:txBody>
          <a:bodyPr wrap="square" rtlCol="0">
            <a:spAutoFit/>
          </a:bodyPr>
          <a:lstStyle/>
          <a:p>
            <a:pPr marL="285750" indent="-285750" algn="ctr" fontAlgn="ctr">
              <a:buFont typeface="Arial" panose="020B0604020202020204" pitchFamily="34" charset="0"/>
              <a:buChar char="•"/>
            </a:pPr>
            <a:r>
              <a:rPr lang="en-GB" b="1" dirty="0">
                <a:latin typeface="+mj-lt"/>
              </a:rPr>
              <a:t>Attitude to work</a:t>
            </a:r>
            <a:endParaRPr lang="en-GB" sz="2400" dirty="0">
              <a:latin typeface="+mj-lt"/>
            </a:endParaRPr>
          </a:p>
          <a:p>
            <a:pPr marL="285750" indent="-285750" algn="ctr" fontAlgn="ctr">
              <a:buFont typeface="Arial" panose="020B0604020202020204" pitchFamily="34" charset="0"/>
              <a:buChar char="•"/>
            </a:pPr>
            <a:r>
              <a:rPr lang="en-GB" b="1" dirty="0">
                <a:latin typeface="+mj-lt"/>
              </a:rPr>
              <a:t>Independent study</a:t>
            </a:r>
            <a:endParaRPr lang="en-GB" sz="2400" dirty="0">
              <a:latin typeface="+mj-lt"/>
            </a:endParaRPr>
          </a:p>
          <a:p>
            <a:pPr marL="285750" indent="-285750" algn="ctr" fontAlgn="ctr">
              <a:buFont typeface="Arial" panose="020B0604020202020204" pitchFamily="34" charset="0"/>
              <a:buChar char="•"/>
            </a:pPr>
            <a:r>
              <a:rPr lang="en-GB" b="1" dirty="0">
                <a:latin typeface="+mj-lt"/>
              </a:rPr>
              <a:t>Aptitude for further study</a:t>
            </a:r>
            <a:endParaRPr lang="en-GB" sz="2400" dirty="0">
              <a:latin typeface="+mj-lt"/>
            </a:endParaRPr>
          </a:p>
          <a:p>
            <a:pPr marL="285750" indent="-285750" algn="ctr" fontAlgn="ctr">
              <a:buFont typeface="Arial" panose="020B0604020202020204" pitchFamily="34" charset="0"/>
              <a:buChar char="•"/>
            </a:pPr>
            <a:r>
              <a:rPr lang="en-GB" b="1" dirty="0">
                <a:latin typeface="+mj-lt"/>
              </a:rPr>
              <a:t>Effectiveness in group work</a:t>
            </a:r>
            <a:endParaRPr lang="en-GB" sz="2400" dirty="0">
              <a:latin typeface="+mj-lt"/>
            </a:endParaRPr>
          </a:p>
          <a:p>
            <a:pPr marL="285750" indent="-285750" algn="ctr" fontAlgn="ctr">
              <a:buFont typeface="Arial" panose="020B0604020202020204" pitchFamily="34" charset="0"/>
              <a:buChar char="•"/>
            </a:pPr>
            <a:r>
              <a:rPr lang="en-GB" b="1" dirty="0">
                <a:latin typeface="+mj-lt"/>
              </a:rPr>
              <a:t>Ability to meet deadlines</a:t>
            </a:r>
            <a:endParaRPr lang="en-GB" sz="2400" dirty="0">
              <a:latin typeface="+mj-lt"/>
            </a:endParaRPr>
          </a:p>
          <a:p>
            <a:pPr marL="285750" indent="-285750" algn="ctr" fontAlgn="ctr">
              <a:buFont typeface="Arial" panose="020B0604020202020204" pitchFamily="34" charset="0"/>
              <a:buChar char="•"/>
            </a:pPr>
            <a:r>
              <a:rPr lang="en-GB" b="1" dirty="0">
                <a:latin typeface="+mj-lt"/>
              </a:rPr>
              <a:t>Self-motivation</a:t>
            </a:r>
            <a:endParaRPr lang="en-GB" sz="2400" dirty="0">
              <a:latin typeface="+mj-lt"/>
            </a:endParaRPr>
          </a:p>
          <a:p>
            <a:pPr marL="285750" indent="-285750" algn="ctr" fontAlgn="ctr">
              <a:buFont typeface="Arial" panose="020B0604020202020204" pitchFamily="34" charset="0"/>
              <a:buChar char="•"/>
            </a:pPr>
            <a:r>
              <a:rPr lang="en-GB" b="1" dirty="0">
                <a:latin typeface="+mj-lt"/>
              </a:rPr>
              <a:t>Self-confidence</a:t>
            </a:r>
            <a:endParaRPr lang="en-GB" sz="2400" dirty="0">
              <a:latin typeface="+mj-lt"/>
            </a:endParaRPr>
          </a:p>
          <a:p>
            <a:pPr marL="285750" indent="-285750" algn="ctr" fontAlgn="ctr">
              <a:buFont typeface="Arial" panose="020B0604020202020204" pitchFamily="34" charset="0"/>
              <a:buChar char="•"/>
            </a:pPr>
            <a:r>
              <a:rPr lang="en-GB" b="1" dirty="0">
                <a:latin typeface="+mj-lt"/>
              </a:rPr>
              <a:t>Communication skills</a:t>
            </a:r>
            <a:endParaRPr lang="en-GB" sz="2400" dirty="0">
              <a:latin typeface="+mj-lt"/>
            </a:endParaRPr>
          </a:p>
          <a:p>
            <a:pPr marL="285750" indent="-285750" algn="ctr" fontAlgn="ctr">
              <a:buFont typeface="Arial" panose="020B0604020202020204" pitchFamily="34" charset="0"/>
              <a:buChar char="•"/>
            </a:pPr>
            <a:r>
              <a:rPr lang="en-GB" b="1" dirty="0">
                <a:latin typeface="+mj-lt"/>
              </a:rPr>
              <a:t>Relationship with staff</a:t>
            </a:r>
            <a:endParaRPr lang="en-GB" sz="2400" dirty="0">
              <a:latin typeface="+mj-lt"/>
            </a:endParaRPr>
          </a:p>
          <a:p>
            <a:pPr marL="285750" indent="-285750" algn="ctr" fontAlgn="ctr">
              <a:buFont typeface="Arial" panose="020B0604020202020204" pitchFamily="34" charset="0"/>
              <a:buChar char="•"/>
            </a:pPr>
            <a:r>
              <a:rPr lang="en-GB" b="1" dirty="0">
                <a:latin typeface="+mj-lt"/>
              </a:rPr>
              <a:t>Relationship with peers</a:t>
            </a:r>
            <a:endParaRPr lang="en-GB" sz="2400" dirty="0">
              <a:latin typeface="+mj-lt"/>
            </a:endParaRPr>
          </a:p>
          <a:p>
            <a:pPr marL="285750" indent="-285750" algn="ctr" fontAlgn="t">
              <a:buFont typeface="Arial" panose="020B0604020202020204" pitchFamily="34" charset="0"/>
              <a:buChar char="•"/>
            </a:pPr>
            <a:r>
              <a:rPr lang="en-GB" b="1" dirty="0">
                <a:latin typeface="+mj-lt"/>
              </a:rPr>
              <a:t>Overall Impression:</a:t>
            </a:r>
            <a:endParaRPr lang="en-GB" sz="2400" dirty="0">
              <a:latin typeface="+mj-lt"/>
            </a:endParaRPr>
          </a:p>
          <a:p>
            <a:pPr algn="ctr" fontAlgn="t"/>
            <a:r>
              <a:rPr lang="en-GB" b="1" dirty="0">
                <a:latin typeface="+mj-lt"/>
              </a:rPr>
              <a:t> </a:t>
            </a:r>
            <a:endParaRPr lang="en-GB" sz="2400" dirty="0">
              <a:latin typeface="+mj-lt"/>
            </a:endParaRPr>
          </a:p>
          <a:p>
            <a:pPr algn="ctr" fontAlgn="t"/>
            <a:r>
              <a:rPr lang="en-GB" b="1" dirty="0">
                <a:latin typeface="+mj-lt"/>
              </a:rPr>
              <a:t> </a:t>
            </a:r>
            <a:endParaRPr lang="en-GB" sz="2400" dirty="0">
              <a:latin typeface="+mj-lt"/>
            </a:endParaRPr>
          </a:p>
        </p:txBody>
      </p:sp>
      <p:sp>
        <p:nvSpPr>
          <p:cNvPr id="2" name="TextBox 1"/>
          <p:cNvSpPr txBox="1"/>
          <p:nvPr/>
        </p:nvSpPr>
        <p:spPr>
          <a:xfrm>
            <a:off x="3988526" y="1894076"/>
            <a:ext cx="2812867" cy="369332"/>
          </a:xfrm>
          <a:prstGeom prst="rect">
            <a:avLst/>
          </a:prstGeom>
          <a:noFill/>
        </p:spPr>
        <p:txBody>
          <a:bodyPr wrap="square" rtlCol="0">
            <a:spAutoFit/>
          </a:bodyPr>
          <a:lstStyle/>
          <a:p>
            <a:pPr algn="ctr"/>
            <a:r>
              <a:rPr lang="en-GB" b="1" dirty="0" smtClean="0"/>
              <a:t>Attendance</a:t>
            </a:r>
            <a:endParaRPr lang="en-GB" b="1" dirty="0"/>
          </a:p>
        </p:txBody>
      </p:sp>
    </p:spTree>
    <p:extLst>
      <p:ext uri="{BB962C8B-B14F-4D97-AF65-F5344CB8AC3E}">
        <p14:creationId xmlns:p14="http://schemas.microsoft.com/office/powerpoint/2010/main" val="848739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down)">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7167154" y="35605"/>
            <a:ext cx="4737463" cy="816927"/>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endParaRPr lang="en-GB" altLang="en-US" sz="1800">
              <a:solidFill>
                <a:prstClr val="black"/>
              </a:solidFill>
            </a:endParaRPr>
          </a:p>
        </p:txBody>
      </p:sp>
      <p:sp>
        <p:nvSpPr>
          <p:cNvPr id="16387" name="Rectangle 2"/>
          <p:cNvSpPr>
            <a:spLocks noGrp="1" noChangeArrowheads="1"/>
          </p:cNvSpPr>
          <p:nvPr>
            <p:ph type="title"/>
          </p:nvPr>
        </p:nvSpPr>
        <p:spPr>
          <a:xfrm>
            <a:off x="7600405" y="65246"/>
            <a:ext cx="3870960" cy="688839"/>
          </a:xfrm>
        </p:spPr>
        <p:txBody>
          <a:bodyPr>
            <a:normAutofit fontScale="90000"/>
          </a:bodyPr>
          <a:lstStyle/>
          <a:p>
            <a:pPr eaLnBrk="1" hangingPunct="1"/>
            <a:r>
              <a:rPr lang="en-GB" altLang="en-US" sz="4000" dirty="0">
                <a:latin typeface="+mn-lt"/>
              </a:rPr>
              <a:t>Preparation</a:t>
            </a:r>
            <a:endParaRPr lang="en-US" altLang="en-US" sz="4000" dirty="0">
              <a:latin typeface="+mn-lt"/>
            </a:endParaRPr>
          </a:p>
        </p:txBody>
      </p:sp>
      <p:sp>
        <p:nvSpPr>
          <p:cNvPr id="16388" name="Rectangle 5"/>
          <p:cNvSpPr>
            <a:spLocks noChangeArrowheads="1"/>
          </p:cNvSpPr>
          <p:nvPr/>
        </p:nvSpPr>
        <p:spPr bwMode="auto">
          <a:xfrm>
            <a:off x="2100263" y="1628775"/>
            <a:ext cx="8532812"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GB" altLang="en-US" sz="2400" dirty="0">
                <a:solidFill>
                  <a:srgbClr val="1F497D"/>
                </a:solidFill>
                <a:latin typeface="+mn-lt"/>
              </a:rPr>
              <a:t>Investigate and identify suitable courses and colleges / </a:t>
            </a:r>
            <a:br>
              <a:rPr lang="en-GB" altLang="en-US" sz="2400" dirty="0">
                <a:solidFill>
                  <a:srgbClr val="1F497D"/>
                </a:solidFill>
                <a:latin typeface="+mn-lt"/>
              </a:rPr>
            </a:br>
            <a:r>
              <a:rPr lang="en-GB" altLang="en-US" sz="2400" dirty="0">
                <a:solidFill>
                  <a:srgbClr val="1F497D"/>
                </a:solidFill>
                <a:latin typeface="+mn-lt"/>
              </a:rPr>
              <a:t>6th forms. Look at course entry requirements carefully. </a:t>
            </a:r>
            <a:r>
              <a:rPr lang="en-US" altLang="en-US" sz="2400" dirty="0">
                <a:solidFill>
                  <a:srgbClr val="1F497D"/>
                </a:solidFill>
                <a:latin typeface="+mn-lt"/>
              </a:rPr>
              <a:t/>
            </a:r>
            <a:br>
              <a:rPr lang="en-US" altLang="en-US" sz="2400" dirty="0">
                <a:solidFill>
                  <a:srgbClr val="1F497D"/>
                </a:solidFill>
                <a:latin typeface="+mn-lt"/>
              </a:rPr>
            </a:br>
            <a:r>
              <a:rPr lang="en-US" altLang="en-US" sz="2400" dirty="0">
                <a:solidFill>
                  <a:srgbClr val="1F497D"/>
                </a:solidFill>
                <a:latin typeface="+mn-lt"/>
              </a:rPr>
              <a:t/>
            </a:r>
            <a:br>
              <a:rPr lang="en-US" altLang="en-US" sz="2400" dirty="0">
                <a:solidFill>
                  <a:srgbClr val="1F497D"/>
                </a:solidFill>
                <a:latin typeface="+mn-lt"/>
              </a:rPr>
            </a:br>
            <a:r>
              <a:rPr lang="en-US" altLang="en-US" sz="2000" dirty="0">
                <a:solidFill>
                  <a:srgbClr val="1F497D"/>
                </a:solidFill>
                <a:latin typeface="+mn-lt"/>
              </a:rPr>
              <a:t/>
            </a:r>
            <a:br>
              <a:rPr lang="en-US" altLang="en-US" sz="2000" dirty="0">
                <a:solidFill>
                  <a:srgbClr val="1F497D"/>
                </a:solidFill>
                <a:latin typeface="+mn-lt"/>
              </a:rPr>
            </a:br>
            <a:r>
              <a:rPr lang="en-US" altLang="en-US" sz="2000" dirty="0">
                <a:solidFill>
                  <a:srgbClr val="1F497D"/>
                </a:solidFill>
                <a:latin typeface="+mn-lt"/>
              </a:rPr>
              <a:t/>
            </a:r>
            <a:br>
              <a:rPr lang="en-US" altLang="en-US" sz="2000" dirty="0">
                <a:solidFill>
                  <a:srgbClr val="1F497D"/>
                </a:solidFill>
                <a:latin typeface="+mn-lt"/>
              </a:rPr>
            </a:br>
            <a:r>
              <a:rPr lang="en-US" altLang="en-US" sz="2000" b="1" dirty="0">
                <a:solidFill>
                  <a:srgbClr val="1F497D"/>
                </a:solidFill>
                <a:latin typeface="+mn-lt"/>
              </a:rPr>
              <a:t> </a:t>
            </a:r>
          </a:p>
        </p:txBody>
      </p:sp>
      <p:sp>
        <p:nvSpPr>
          <p:cNvPr id="7176" name="Rectangle 8"/>
          <p:cNvSpPr>
            <a:spLocks noChangeArrowheads="1"/>
          </p:cNvSpPr>
          <p:nvPr/>
        </p:nvSpPr>
        <p:spPr bwMode="auto">
          <a:xfrm>
            <a:off x="2100263" y="2708275"/>
            <a:ext cx="85328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defRPr/>
            </a:pPr>
            <a:r>
              <a:rPr lang="en-US" altLang="en-US" sz="2400" dirty="0">
                <a:solidFill>
                  <a:srgbClr val="1F497D"/>
                </a:solidFill>
                <a:latin typeface="+mn-lt"/>
              </a:rPr>
              <a:t>Encourage students to speak to a Careers Advisor, form tutors and subject teachers in the area of interest.</a:t>
            </a:r>
            <a:br>
              <a:rPr lang="en-US" altLang="en-US" sz="2400" dirty="0">
                <a:solidFill>
                  <a:srgbClr val="1F497D"/>
                </a:solidFill>
                <a:latin typeface="+mn-lt"/>
              </a:rPr>
            </a:br>
            <a:r>
              <a:rPr lang="en-US" altLang="en-US" sz="2400" dirty="0">
                <a:solidFill>
                  <a:srgbClr val="1F497D"/>
                </a:solidFill>
                <a:latin typeface="+mn-lt"/>
              </a:rPr>
              <a:t/>
            </a:r>
            <a:br>
              <a:rPr lang="en-US" altLang="en-US" sz="2400" dirty="0">
                <a:solidFill>
                  <a:srgbClr val="1F497D"/>
                </a:solidFill>
                <a:latin typeface="+mn-lt"/>
              </a:rPr>
            </a:br>
            <a:r>
              <a:rPr lang="en-US" altLang="en-US" sz="2000" dirty="0">
                <a:solidFill>
                  <a:srgbClr val="1F497D"/>
                </a:solidFill>
                <a:latin typeface="+mn-lt"/>
              </a:rPr>
              <a:t/>
            </a:r>
            <a:br>
              <a:rPr lang="en-US" altLang="en-US" sz="2000" dirty="0">
                <a:solidFill>
                  <a:srgbClr val="1F497D"/>
                </a:solidFill>
                <a:latin typeface="+mn-lt"/>
              </a:rPr>
            </a:br>
            <a:r>
              <a:rPr lang="en-US" altLang="en-US" sz="2000" b="1" dirty="0">
                <a:solidFill>
                  <a:srgbClr val="1F497D"/>
                </a:solidFill>
                <a:latin typeface="+mn-lt"/>
              </a:rPr>
              <a:t> </a:t>
            </a:r>
          </a:p>
        </p:txBody>
      </p:sp>
      <p:sp>
        <p:nvSpPr>
          <p:cNvPr id="7178" name="Rectangle 10"/>
          <p:cNvSpPr>
            <a:spLocks noChangeArrowheads="1"/>
          </p:cNvSpPr>
          <p:nvPr/>
        </p:nvSpPr>
        <p:spPr bwMode="auto">
          <a:xfrm>
            <a:off x="2100263" y="3457304"/>
            <a:ext cx="8001680" cy="151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pPr>
            <a:r>
              <a:rPr lang="en-GB" altLang="en-US" sz="2400" dirty="0">
                <a:solidFill>
                  <a:srgbClr val="1F497D"/>
                </a:solidFill>
                <a:latin typeface="+mn-lt"/>
              </a:rPr>
              <a:t>Look at predicted grades and decide what courses are </a:t>
            </a:r>
            <a:r>
              <a:rPr lang="en-GB" altLang="en-US" sz="2400" u="sng" dirty="0">
                <a:solidFill>
                  <a:srgbClr val="1F497D"/>
                </a:solidFill>
                <a:latin typeface="+mn-lt"/>
              </a:rPr>
              <a:t>suitable</a:t>
            </a:r>
            <a:r>
              <a:rPr lang="en-GB" altLang="en-US" sz="2400" dirty="0">
                <a:solidFill>
                  <a:srgbClr val="1F497D"/>
                </a:solidFill>
                <a:latin typeface="+mn-lt"/>
              </a:rPr>
              <a:t>. (A Level, BTEC, Apprenticeships </a:t>
            </a:r>
            <a:r>
              <a:rPr lang="en-GB" altLang="en-US" sz="2400" dirty="0" err="1">
                <a:solidFill>
                  <a:srgbClr val="1F497D"/>
                </a:solidFill>
                <a:latin typeface="+mn-lt"/>
              </a:rPr>
              <a:t>etc</a:t>
            </a:r>
            <a:r>
              <a:rPr lang="en-GB" altLang="en-US" sz="2400" dirty="0">
                <a:solidFill>
                  <a:srgbClr val="1F497D"/>
                </a:solidFill>
                <a:latin typeface="+mn-lt"/>
              </a:rPr>
              <a:t>). Be realistic about choices. </a:t>
            </a:r>
            <a:r>
              <a:rPr lang="en-GB" altLang="en-US" sz="2400" dirty="0">
                <a:solidFill>
                  <a:srgbClr val="1F497D"/>
                </a:solidFill>
              </a:rPr>
              <a:t/>
            </a:r>
            <a:br>
              <a:rPr lang="en-GB" altLang="en-US" sz="2400" dirty="0">
                <a:solidFill>
                  <a:srgbClr val="1F497D"/>
                </a:solidFill>
              </a:rPr>
            </a:br>
            <a:r>
              <a:rPr lang="en-US" altLang="en-US" sz="2000" dirty="0">
                <a:solidFill>
                  <a:srgbClr val="1F497D"/>
                </a:solidFill>
              </a:rPr>
              <a:t/>
            </a:r>
            <a:br>
              <a:rPr lang="en-US" altLang="en-US" sz="2000" dirty="0">
                <a:solidFill>
                  <a:srgbClr val="1F497D"/>
                </a:solidFill>
              </a:rPr>
            </a:br>
            <a:r>
              <a:rPr lang="en-US" altLang="en-US" sz="2000" dirty="0">
                <a:solidFill>
                  <a:srgbClr val="1F497D"/>
                </a:solidFill>
              </a:rPr>
              <a:t/>
            </a:r>
            <a:br>
              <a:rPr lang="en-US" altLang="en-US" sz="2000" dirty="0">
                <a:solidFill>
                  <a:srgbClr val="1F497D"/>
                </a:solidFill>
              </a:rPr>
            </a:br>
            <a:r>
              <a:rPr lang="en-US" altLang="en-US" sz="2000" b="1" dirty="0">
                <a:solidFill>
                  <a:srgbClr val="1F497D"/>
                </a:solidFill>
              </a:rPr>
              <a:t> </a:t>
            </a:r>
          </a:p>
        </p:txBody>
      </p:sp>
      <p:sp>
        <p:nvSpPr>
          <p:cNvPr id="7179" name="Rectangle 11"/>
          <p:cNvSpPr>
            <a:spLocks noChangeArrowheads="1"/>
          </p:cNvSpPr>
          <p:nvPr/>
        </p:nvSpPr>
        <p:spPr bwMode="auto">
          <a:xfrm>
            <a:off x="2100263" y="4724401"/>
            <a:ext cx="85328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endParaRPr lang="en-GB" altLang="en-US" sz="2400" dirty="0">
              <a:solidFill>
                <a:srgbClr val="1F497D"/>
              </a:solidFill>
              <a:latin typeface="+mj-lt"/>
            </a:endParaRPr>
          </a:p>
          <a:p>
            <a:pPr marL="342900" indent="-342900">
              <a:spcBef>
                <a:spcPct val="0"/>
              </a:spcBef>
              <a:defRPr/>
            </a:pPr>
            <a:r>
              <a:rPr lang="en-GB" altLang="en-US" sz="2400" dirty="0">
                <a:solidFill>
                  <a:srgbClr val="1F497D"/>
                </a:solidFill>
                <a:latin typeface="+mn-lt"/>
              </a:rPr>
              <a:t>Look at college prospectuses or useful websites</a:t>
            </a:r>
            <a:br>
              <a:rPr lang="en-GB" altLang="en-US" sz="2400" dirty="0">
                <a:solidFill>
                  <a:srgbClr val="1F497D"/>
                </a:solidFill>
                <a:latin typeface="+mn-lt"/>
              </a:rPr>
            </a:br>
            <a:r>
              <a:rPr lang="en-GB" altLang="en-US" sz="2400" dirty="0">
                <a:solidFill>
                  <a:srgbClr val="1F497D"/>
                </a:solidFill>
                <a:latin typeface="+mn-lt"/>
              </a:rPr>
              <a:t/>
            </a:r>
            <a:br>
              <a:rPr lang="en-GB" altLang="en-US" sz="2400" dirty="0">
                <a:solidFill>
                  <a:srgbClr val="1F497D"/>
                </a:solidFill>
                <a:latin typeface="+mn-lt"/>
              </a:rPr>
            </a:br>
            <a:r>
              <a:rPr lang="en-US" altLang="en-US" sz="2000" dirty="0">
                <a:solidFill>
                  <a:srgbClr val="1F497D"/>
                </a:solidFill>
                <a:latin typeface="+mn-lt"/>
              </a:rPr>
              <a:t/>
            </a:r>
            <a:br>
              <a:rPr lang="en-US" altLang="en-US" sz="2000" dirty="0">
                <a:solidFill>
                  <a:srgbClr val="1F497D"/>
                </a:solidFill>
                <a:latin typeface="+mn-lt"/>
              </a:rPr>
            </a:br>
            <a:r>
              <a:rPr lang="en-US" altLang="en-US" sz="2000" dirty="0">
                <a:solidFill>
                  <a:srgbClr val="1F497D"/>
                </a:solidFill>
                <a:latin typeface="+mn-lt"/>
              </a:rPr>
              <a:t/>
            </a:r>
            <a:br>
              <a:rPr lang="en-US" altLang="en-US" sz="2000" dirty="0">
                <a:solidFill>
                  <a:srgbClr val="1F497D"/>
                </a:solidFill>
                <a:latin typeface="+mn-lt"/>
              </a:rPr>
            </a:br>
            <a:r>
              <a:rPr lang="en-US" altLang="en-US" sz="2000" b="1" dirty="0">
                <a:solidFill>
                  <a:srgbClr val="1F497D"/>
                </a:solidFill>
              </a:rPr>
              <a:t> </a:t>
            </a:r>
          </a:p>
        </p:txBody>
      </p:sp>
      <p:sp>
        <p:nvSpPr>
          <p:cNvPr id="7180" name="Rectangle 12"/>
          <p:cNvSpPr>
            <a:spLocks noChangeArrowheads="1"/>
          </p:cNvSpPr>
          <p:nvPr/>
        </p:nvSpPr>
        <p:spPr bwMode="auto">
          <a:xfrm>
            <a:off x="2100263" y="5876926"/>
            <a:ext cx="85328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defRPr/>
            </a:pPr>
            <a:r>
              <a:rPr lang="en-GB" altLang="en-US" sz="2400" dirty="0">
                <a:solidFill>
                  <a:srgbClr val="1F497D"/>
                </a:solidFill>
                <a:latin typeface="+mn-lt"/>
              </a:rPr>
              <a:t>Visit Colleges during their open days and ask questions.</a:t>
            </a:r>
          </a:p>
          <a:p>
            <a:pPr>
              <a:spcBef>
                <a:spcPct val="0"/>
              </a:spcBef>
              <a:buNone/>
              <a:defRPr/>
            </a:pPr>
            <a:endParaRPr lang="en-GB" altLang="en-US" sz="2400" dirty="0">
              <a:solidFill>
                <a:srgbClr val="1F497D"/>
              </a:solidFill>
              <a:latin typeface="+mn-lt"/>
            </a:endParaRPr>
          </a:p>
          <a:p>
            <a:pPr marL="342900" indent="-342900">
              <a:spcBef>
                <a:spcPct val="0"/>
              </a:spcBef>
              <a:defRPr/>
            </a:pPr>
            <a:r>
              <a:rPr lang="en-GB" altLang="en-US" sz="2400" dirty="0">
                <a:solidFill>
                  <a:srgbClr val="1F497D"/>
                </a:solidFill>
                <a:latin typeface="+mn-lt"/>
              </a:rPr>
              <a:t>Use the Soar Valley College website </a:t>
            </a:r>
            <a:r>
              <a:rPr lang="en-GB" altLang="en-US" sz="2000" dirty="0">
                <a:solidFill>
                  <a:srgbClr val="1F497D"/>
                </a:solidFill>
              </a:rPr>
              <a:t/>
            </a:r>
            <a:br>
              <a:rPr lang="en-GB" altLang="en-US" sz="2000" dirty="0">
                <a:solidFill>
                  <a:srgbClr val="1F497D"/>
                </a:solidFill>
              </a:rPr>
            </a:br>
            <a:r>
              <a:rPr lang="en-US" altLang="en-US" sz="2000" dirty="0">
                <a:solidFill>
                  <a:srgbClr val="1F497D"/>
                </a:solidFill>
              </a:rPr>
              <a:t/>
            </a:r>
            <a:br>
              <a:rPr lang="en-US" altLang="en-US" sz="2000" dirty="0">
                <a:solidFill>
                  <a:srgbClr val="1F497D"/>
                </a:solidFill>
              </a:rPr>
            </a:br>
            <a:r>
              <a:rPr lang="en-US" altLang="en-US" sz="2000" dirty="0">
                <a:solidFill>
                  <a:srgbClr val="1F497D"/>
                </a:solidFill>
              </a:rPr>
              <a:t/>
            </a:r>
            <a:br>
              <a:rPr lang="en-US" altLang="en-US" sz="2000" dirty="0">
                <a:solidFill>
                  <a:srgbClr val="1F497D"/>
                </a:solidFill>
              </a:rPr>
            </a:br>
            <a:r>
              <a:rPr lang="en-US" altLang="en-US" sz="2000" b="1" dirty="0">
                <a:solidFill>
                  <a:srgbClr val="1F497D"/>
                </a:solidFill>
              </a:rPr>
              <a:t> </a:t>
            </a:r>
          </a:p>
        </p:txBody>
      </p:sp>
    </p:spTree>
    <p:extLst>
      <p:ext uri="{BB962C8B-B14F-4D97-AF65-F5344CB8AC3E}">
        <p14:creationId xmlns:p14="http://schemas.microsoft.com/office/powerpoint/2010/main" val="2138296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additive="base">
                                        <p:cTn id="7" dur="500" fill="hold"/>
                                        <p:tgtEl>
                                          <p:spTgt spid="7176"/>
                                        </p:tgtEl>
                                        <p:attrNameLst>
                                          <p:attrName>ppt_x</p:attrName>
                                        </p:attrNameLst>
                                      </p:cBhvr>
                                      <p:tavLst>
                                        <p:tav tm="0">
                                          <p:val>
                                            <p:strVal val="#ppt_x"/>
                                          </p:val>
                                        </p:tav>
                                        <p:tav tm="100000">
                                          <p:val>
                                            <p:strVal val="#ppt_x"/>
                                          </p:val>
                                        </p:tav>
                                      </p:tavLst>
                                    </p:anim>
                                    <p:anim calcmode="lin" valueType="num">
                                      <p:cBhvr additive="base">
                                        <p:cTn id="8"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8"/>
                                        </p:tgtEl>
                                        <p:attrNameLst>
                                          <p:attrName>style.visibility</p:attrName>
                                        </p:attrNameLst>
                                      </p:cBhvr>
                                      <p:to>
                                        <p:strVal val="visible"/>
                                      </p:to>
                                    </p:set>
                                    <p:anim calcmode="lin" valueType="num">
                                      <p:cBhvr additive="base">
                                        <p:cTn id="13" dur="500" fill="hold"/>
                                        <p:tgtEl>
                                          <p:spTgt spid="7178"/>
                                        </p:tgtEl>
                                        <p:attrNameLst>
                                          <p:attrName>ppt_x</p:attrName>
                                        </p:attrNameLst>
                                      </p:cBhvr>
                                      <p:tavLst>
                                        <p:tav tm="0">
                                          <p:val>
                                            <p:strVal val="#ppt_x"/>
                                          </p:val>
                                        </p:tav>
                                        <p:tav tm="100000">
                                          <p:val>
                                            <p:strVal val="#ppt_x"/>
                                          </p:val>
                                        </p:tav>
                                      </p:tavLst>
                                    </p:anim>
                                    <p:anim calcmode="lin" valueType="num">
                                      <p:cBhvr additive="base">
                                        <p:cTn id="14"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9"/>
                                        </p:tgtEl>
                                        <p:attrNameLst>
                                          <p:attrName>style.visibility</p:attrName>
                                        </p:attrNameLst>
                                      </p:cBhvr>
                                      <p:to>
                                        <p:strVal val="visible"/>
                                      </p:to>
                                    </p:set>
                                    <p:anim calcmode="lin" valueType="num">
                                      <p:cBhvr additive="base">
                                        <p:cTn id="19" dur="500" fill="hold"/>
                                        <p:tgtEl>
                                          <p:spTgt spid="7179"/>
                                        </p:tgtEl>
                                        <p:attrNameLst>
                                          <p:attrName>ppt_x</p:attrName>
                                        </p:attrNameLst>
                                      </p:cBhvr>
                                      <p:tavLst>
                                        <p:tav tm="0">
                                          <p:val>
                                            <p:strVal val="#ppt_x"/>
                                          </p:val>
                                        </p:tav>
                                        <p:tav tm="100000">
                                          <p:val>
                                            <p:strVal val="#ppt_x"/>
                                          </p:val>
                                        </p:tav>
                                      </p:tavLst>
                                    </p:anim>
                                    <p:anim calcmode="lin" valueType="num">
                                      <p:cBhvr additive="base">
                                        <p:cTn id="20" dur="5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80"/>
                                        </p:tgtEl>
                                        <p:attrNameLst>
                                          <p:attrName>style.visibility</p:attrName>
                                        </p:attrNameLst>
                                      </p:cBhvr>
                                      <p:to>
                                        <p:strVal val="visible"/>
                                      </p:to>
                                    </p:set>
                                    <p:anim calcmode="lin" valueType="num">
                                      <p:cBhvr additive="base">
                                        <p:cTn id="25" dur="500" fill="hold"/>
                                        <p:tgtEl>
                                          <p:spTgt spid="7180"/>
                                        </p:tgtEl>
                                        <p:attrNameLst>
                                          <p:attrName>ppt_x</p:attrName>
                                        </p:attrNameLst>
                                      </p:cBhvr>
                                      <p:tavLst>
                                        <p:tav tm="0">
                                          <p:val>
                                            <p:strVal val="#ppt_x"/>
                                          </p:val>
                                        </p:tav>
                                        <p:tav tm="100000">
                                          <p:val>
                                            <p:strVal val="#ppt_x"/>
                                          </p:val>
                                        </p:tav>
                                      </p:tavLst>
                                    </p:anim>
                                    <p:anim calcmode="lin" valueType="num">
                                      <p:cBhvr additive="base">
                                        <p:cTn id="26"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7178" grpId="0"/>
      <p:bldP spid="7179" grpId="0"/>
      <p:bldP spid="718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24297" y="1056699"/>
            <a:ext cx="8486504" cy="491035"/>
          </a:xfrm>
          <a:prstGeom prst="rect">
            <a:avLst/>
          </a:prstGeom>
        </p:spPr>
      </p:pic>
      <p:sp>
        <p:nvSpPr>
          <p:cNvPr id="2" name="Title 1"/>
          <p:cNvSpPr>
            <a:spLocks noGrp="1"/>
          </p:cNvSpPr>
          <p:nvPr>
            <p:ph type="title"/>
          </p:nvPr>
        </p:nvSpPr>
        <p:spPr>
          <a:xfrm flipV="1">
            <a:off x="1785258" y="862150"/>
            <a:ext cx="8425543" cy="155282"/>
          </a:xfrm>
        </p:spPr>
        <p:txBody>
          <a:bodyPr>
            <a:normAutofit fontScale="90000"/>
          </a:bodyPr>
          <a:lstStyle/>
          <a:p>
            <a:endParaRPr lang="en-GB" dirty="0"/>
          </a:p>
        </p:txBody>
      </p:sp>
      <p:pic>
        <p:nvPicPr>
          <p:cNvPr id="6" name="Content Placeholder 5"/>
          <p:cNvPicPr>
            <a:picLocks noGrp="1" noChangeAspect="1"/>
          </p:cNvPicPr>
          <p:nvPr>
            <p:ph idx="1"/>
          </p:nvPr>
        </p:nvPicPr>
        <p:blipFill>
          <a:blip r:embed="rId3"/>
          <a:stretch>
            <a:fillRect/>
          </a:stretch>
        </p:blipFill>
        <p:spPr>
          <a:xfrm>
            <a:off x="2011681" y="4084746"/>
            <a:ext cx="8307977" cy="2348608"/>
          </a:xfrm>
          <a:prstGeom prst="rect">
            <a:avLst/>
          </a:prstGeom>
        </p:spPr>
      </p:pic>
      <p:sp>
        <p:nvSpPr>
          <p:cNvPr id="4" name="Footer Placeholder 3"/>
          <p:cNvSpPr>
            <a:spLocks noGrp="1"/>
          </p:cNvSpPr>
          <p:nvPr>
            <p:ph type="ftr" sz="quarter" idx="11"/>
          </p:nvPr>
        </p:nvSpPr>
        <p:spPr/>
        <p:txBody>
          <a:bodyPr/>
          <a:lstStyle/>
          <a:p>
            <a:endParaRPr lang="en-GB" dirty="0"/>
          </a:p>
        </p:txBody>
      </p:sp>
      <p:sp>
        <p:nvSpPr>
          <p:cNvPr id="7" name="Down Arrow 6"/>
          <p:cNvSpPr/>
          <p:nvPr/>
        </p:nvSpPr>
        <p:spPr>
          <a:xfrm>
            <a:off x="5611368" y="1587001"/>
            <a:ext cx="484632" cy="622968"/>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a:off x="3466011" y="158622"/>
            <a:ext cx="8299269" cy="646331"/>
          </a:xfrm>
          <a:prstGeom prst="rect">
            <a:avLst/>
          </a:prstGeom>
          <a:noFill/>
        </p:spPr>
        <p:txBody>
          <a:bodyPr wrap="square" rtlCol="0">
            <a:spAutoFit/>
          </a:bodyPr>
          <a:lstStyle/>
          <a:p>
            <a:pPr algn="just"/>
            <a:r>
              <a:rPr lang="en-GB" sz="3600" b="1" dirty="0">
                <a:solidFill>
                  <a:schemeClr val="bg1"/>
                </a:solidFill>
              </a:rPr>
              <a:t>										School website</a:t>
            </a:r>
          </a:p>
        </p:txBody>
      </p:sp>
      <p:pic>
        <p:nvPicPr>
          <p:cNvPr id="3" name="Picture 2"/>
          <p:cNvPicPr>
            <a:picLocks noChangeAspect="1"/>
          </p:cNvPicPr>
          <p:nvPr/>
        </p:nvPicPr>
        <p:blipFill>
          <a:blip r:embed="rId4"/>
          <a:stretch>
            <a:fillRect/>
          </a:stretch>
        </p:blipFill>
        <p:spPr>
          <a:xfrm>
            <a:off x="2595562" y="2259487"/>
            <a:ext cx="7000875" cy="952500"/>
          </a:xfrm>
          <a:prstGeom prst="rect">
            <a:avLst/>
          </a:prstGeom>
        </p:spPr>
      </p:pic>
      <p:pic>
        <p:nvPicPr>
          <p:cNvPr id="8" name="Picture 7"/>
          <p:cNvPicPr>
            <a:picLocks noChangeAspect="1"/>
          </p:cNvPicPr>
          <p:nvPr/>
        </p:nvPicPr>
        <p:blipFill>
          <a:blip r:embed="rId5"/>
          <a:stretch>
            <a:fillRect/>
          </a:stretch>
        </p:blipFill>
        <p:spPr>
          <a:xfrm>
            <a:off x="5588123" y="3248298"/>
            <a:ext cx="622614" cy="763826"/>
          </a:xfrm>
          <a:prstGeom prst="rect">
            <a:avLst/>
          </a:prstGeom>
        </p:spPr>
      </p:pic>
    </p:spTree>
    <p:extLst>
      <p:ext uri="{BB962C8B-B14F-4D97-AF65-F5344CB8AC3E}">
        <p14:creationId xmlns:p14="http://schemas.microsoft.com/office/powerpoint/2010/main" val="2025831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663248" y="893692"/>
            <a:ext cx="136705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342900">
              <a:defRPr/>
            </a:pPr>
            <a:endParaRPr lang="en-GB" sz="1350">
              <a:solidFill>
                <a:prstClr val="black"/>
              </a:solidFill>
              <a:latin typeface="Calibri"/>
            </a:endParaRPr>
          </a:p>
        </p:txBody>
      </p:sp>
      <p:sp>
        <p:nvSpPr>
          <p:cNvPr id="3" name="TextBox 2"/>
          <p:cNvSpPr txBox="1"/>
          <p:nvPr/>
        </p:nvSpPr>
        <p:spPr>
          <a:xfrm>
            <a:off x="8120743" y="110523"/>
            <a:ext cx="4204608" cy="707886"/>
          </a:xfrm>
          <a:prstGeom prst="rect">
            <a:avLst/>
          </a:prstGeom>
          <a:noFill/>
        </p:spPr>
        <p:txBody>
          <a:bodyPr wrap="square" rtlCol="0">
            <a:spAutoFit/>
          </a:bodyPr>
          <a:lstStyle/>
          <a:p>
            <a:pPr>
              <a:defRPr/>
            </a:pPr>
            <a:r>
              <a:rPr lang="en-GB" sz="4000" dirty="0" smtClean="0">
                <a:solidFill>
                  <a:prstClr val="white"/>
                </a:solidFill>
                <a:latin typeface="Calibri"/>
              </a:rPr>
              <a:t>Year 11Key </a:t>
            </a:r>
            <a:r>
              <a:rPr lang="en-GB" sz="4000" dirty="0">
                <a:solidFill>
                  <a:prstClr val="white"/>
                </a:solidFill>
                <a:latin typeface="Calibri"/>
              </a:rPr>
              <a:t>dates</a:t>
            </a:r>
          </a:p>
        </p:txBody>
      </p:sp>
      <p:graphicFrame>
        <p:nvGraphicFramePr>
          <p:cNvPr id="7" name="Content Placeholder 6"/>
          <p:cNvGraphicFramePr>
            <a:graphicFrameLocks noGrp="1"/>
          </p:cNvGraphicFramePr>
          <p:nvPr>
            <p:ph idx="1"/>
            <p:extLst/>
          </p:nvPr>
        </p:nvGraphicFramePr>
        <p:xfrm>
          <a:off x="3685309" y="1047407"/>
          <a:ext cx="4638502" cy="5327285"/>
        </p:xfrm>
        <a:graphic>
          <a:graphicData uri="http://schemas.openxmlformats.org/drawingml/2006/table">
            <a:tbl>
              <a:tblPr firstRow="1" firstCol="1" bandRow="1"/>
              <a:tblGrid>
                <a:gridCol w="1770410">
                  <a:extLst>
                    <a:ext uri="{9D8B030D-6E8A-4147-A177-3AD203B41FA5}">
                      <a16:colId xmlns:a16="http://schemas.microsoft.com/office/drawing/2014/main" val="2809391130"/>
                    </a:ext>
                  </a:extLst>
                </a:gridCol>
                <a:gridCol w="2868092">
                  <a:extLst>
                    <a:ext uri="{9D8B030D-6E8A-4147-A177-3AD203B41FA5}">
                      <a16:colId xmlns:a16="http://schemas.microsoft.com/office/drawing/2014/main" val="1181311508"/>
                    </a:ext>
                  </a:extLst>
                </a:gridCol>
              </a:tblGrid>
              <a:tr h="164058">
                <a:tc>
                  <a:txBody>
                    <a:bodyPr/>
                    <a:lstStyle/>
                    <a:p>
                      <a:pPr>
                        <a:lnSpc>
                          <a:spcPct val="115000"/>
                        </a:lnSpc>
                        <a:spcAft>
                          <a:spcPts val="0"/>
                        </a:spcAft>
                      </a:pPr>
                      <a:r>
                        <a:rPr lang="en-GB" sz="900" b="1" dirty="0">
                          <a:effectLst/>
                          <a:latin typeface="Calibri" panose="020F0502020204030204" pitchFamily="34" charset="0"/>
                          <a:ea typeface="Calibri" panose="020F0502020204030204" pitchFamily="34" charset="0"/>
                          <a:cs typeface="Times New Roman" panose="02020603050405020304" pitchFamily="18" charset="0"/>
                        </a:rPr>
                        <a:t>Date</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15000"/>
                        </a:lnSpc>
                        <a:spcAft>
                          <a:spcPts val="0"/>
                        </a:spcAft>
                      </a:pPr>
                      <a:r>
                        <a:rPr lang="en-GB" sz="900" b="1">
                          <a:effectLst/>
                          <a:latin typeface="Calibri" panose="020F0502020204030204" pitchFamily="34" charset="0"/>
                          <a:ea typeface="Calibri" panose="020F0502020204030204" pitchFamily="34" charset="0"/>
                          <a:cs typeface="Times New Roman" panose="02020603050405020304" pitchFamily="18" charset="0"/>
                        </a:rPr>
                        <a:t>Deadline / Event</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extLst>
                  <a:ext uri="{0D108BD9-81ED-4DB2-BD59-A6C34878D82A}">
                    <a16:rowId xmlns:a16="http://schemas.microsoft.com/office/drawing/2014/main" val="3718746187"/>
                  </a:ext>
                </a:extLst>
              </a:tr>
              <a:tr h="144145">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Friday 20</a:t>
                      </a:r>
                      <a:r>
                        <a:rPr lang="en-GB" sz="800" baseline="30000">
                          <a:effectLst/>
                          <a:latin typeface="Calibri" panose="020F0502020204030204" pitchFamily="34" charset="0"/>
                          <a:ea typeface="Calibri" panose="020F0502020204030204" pitchFamily="34" charset="0"/>
                          <a:cs typeface="Times New Roman" panose="02020603050405020304" pitchFamily="18" charset="0"/>
                        </a:rPr>
                        <a:t>th</a:t>
                      </a:r>
                      <a:r>
                        <a:rPr lang="en-GB" sz="800">
                          <a:effectLst/>
                          <a:latin typeface="Calibri" panose="020F0502020204030204" pitchFamily="34" charset="0"/>
                          <a:ea typeface="Calibri" panose="020F0502020204030204" pitchFamily="34" charset="0"/>
                          <a:cs typeface="Times New Roman" panose="02020603050405020304" pitchFamily="18" charset="0"/>
                        </a:rPr>
                        <a:t> September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Post 16 Evening assembly</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031345115"/>
                  </a:ext>
                </a:extLst>
              </a:tr>
              <a:tr h="144145">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Monday 23</a:t>
                      </a:r>
                      <a:r>
                        <a:rPr lang="en-GB" sz="800" baseline="30000">
                          <a:effectLst/>
                          <a:latin typeface="Calibri" panose="020F0502020204030204" pitchFamily="34" charset="0"/>
                          <a:ea typeface="Calibri" panose="020F0502020204030204" pitchFamily="34" charset="0"/>
                          <a:cs typeface="Times New Roman" panose="02020603050405020304" pitchFamily="18" charset="0"/>
                        </a:rPr>
                        <a:t>rd</a:t>
                      </a:r>
                      <a:r>
                        <a:rPr lang="en-GB" sz="800">
                          <a:effectLst/>
                          <a:latin typeface="Calibri" panose="020F0502020204030204" pitchFamily="34" charset="0"/>
                          <a:ea typeface="Calibri" panose="020F0502020204030204" pitchFamily="34" charset="0"/>
                          <a:cs typeface="Times New Roman" panose="02020603050405020304" pitchFamily="18" charset="0"/>
                        </a:rPr>
                        <a:t> September</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Post 16 letters go home</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extLst>
                  <a:ext uri="{0D108BD9-81ED-4DB2-BD59-A6C34878D82A}">
                    <a16:rowId xmlns:a16="http://schemas.microsoft.com/office/drawing/2014/main" val="1855546999"/>
                  </a:ext>
                </a:extLst>
              </a:tr>
              <a:tr h="144145">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Wednesday 25</a:t>
                      </a:r>
                      <a:r>
                        <a:rPr lang="en-GB" sz="800" baseline="30000">
                          <a:effectLst/>
                          <a:latin typeface="Calibri" panose="020F0502020204030204" pitchFamily="34" charset="0"/>
                          <a:ea typeface="Calibri" panose="020F0502020204030204" pitchFamily="34" charset="0"/>
                          <a:cs typeface="Times New Roman" panose="02020603050405020304" pitchFamily="18" charset="0"/>
                        </a:rPr>
                        <a:t>th</a:t>
                      </a:r>
                      <a:r>
                        <a:rPr lang="en-GB" sz="800">
                          <a:effectLst/>
                          <a:latin typeface="Calibri" panose="020F0502020204030204" pitchFamily="34" charset="0"/>
                          <a:ea typeface="Calibri" panose="020F0502020204030204" pitchFamily="34" charset="0"/>
                          <a:cs typeface="Times New Roman" panose="02020603050405020304" pitchFamily="18" charset="0"/>
                        </a:rPr>
                        <a:t> September</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Post 16 replies brought into school</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135183626"/>
                  </a:ext>
                </a:extLst>
              </a:tr>
              <a:tr h="471445">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Monday 30</a:t>
                      </a:r>
                      <a:r>
                        <a:rPr lang="en-GB" sz="800" baseline="30000">
                          <a:effectLst/>
                          <a:latin typeface="Calibri" panose="020F0502020204030204" pitchFamily="34" charset="0"/>
                          <a:ea typeface="Calibri" panose="020F0502020204030204" pitchFamily="34" charset="0"/>
                          <a:cs typeface="Times New Roman" panose="02020603050405020304" pitchFamily="18" charset="0"/>
                        </a:rPr>
                        <a:t>th</a:t>
                      </a:r>
                      <a:r>
                        <a:rPr lang="en-GB" sz="800">
                          <a:effectLst/>
                          <a:latin typeface="Calibri" panose="020F0502020204030204" pitchFamily="34" charset="0"/>
                          <a:ea typeface="Calibri" panose="020F0502020204030204" pitchFamily="34" charset="0"/>
                          <a:cs typeface="Times New Roman" panose="02020603050405020304" pitchFamily="18" charset="0"/>
                        </a:rPr>
                        <a:t> September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Have you prepared useful questions for Post 16 evening?</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How will you get the most out of the evening?</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Good questions will be rewarded </a:t>
                      </a:r>
                      <a:r>
                        <a:rPr lang="en-GB" sz="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extLst>
                  <a:ext uri="{0D108BD9-81ED-4DB2-BD59-A6C34878D82A}">
                    <a16:rowId xmlns:a16="http://schemas.microsoft.com/office/drawing/2014/main" val="795006135"/>
                  </a:ext>
                </a:extLst>
              </a:tr>
              <a:tr h="471445">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October onwards</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Start to attend College Open Days to ensure that your personal statement includes informed reasons for your college choices.</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935055929"/>
                  </a:ext>
                </a:extLst>
              </a:tr>
              <a:tr h="432436">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Tuesday 1st October</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Assembly – Positive Steps 16 (PS@16)</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Tutor Period – Period 1</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PS@16 log ins given out</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extLst>
                  <a:ext uri="{0D108BD9-81ED-4DB2-BD59-A6C34878D82A}">
                    <a16:rowId xmlns:a16="http://schemas.microsoft.com/office/drawing/2014/main" val="1623536077"/>
                  </a:ext>
                </a:extLst>
              </a:tr>
              <a:tr h="144145">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Wednesday 9</a:t>
                      </a:r>
                      <a:r>
                        <a:rPr lang="en-GB" sz="800" baseline="30000">
                          <a:effectLst/>
                          <a:latin typeface="Calibri" panose="020F0502020204030204" pitchFamily="34" charset="0"/>
                          <a:ea typeface="Calibri" panose="020F0502020204030204" pitchFamily="34" charset="0"/>
                          <a:cs typeface="Times New Roman" panose="02020603050405020304" pitchFamily="18" charset="0"/>
                        </a:rPr>
                        <a:t>th</a:t>
                      </a:r>
                      <a:r>
                        <a:rPr lang="en-GB" sz="800">
                          <a:effectLst/>
                          <a:latin typeface="Calibri" panose="020F0502020204030204" pitchFamily="34" charset="0"/>
                          <a:ea typeface="Calibri" panose="020F0502020204030204" pitchFamily="34" charset="0"/>
                          <a:cs typeface="Times New Roman" panose="02020603050405020304" pitchFamily="18" charset="0"/>
                        </a:rPr>
                        <a:t> October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Post 16 Options Evening @SVC</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570019953"/>
                  </a:ext>
                </a:extLst>
              </a:tr>
              <a:tr h="432436">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Thursday 10</a:t>
                      </a:r>
                      <a:r>
                        <a:rPr lang="en-GB" sz="800" baseline="30000">
                          <a:effectLst/>
                          <a:latin typeface="Calibri" panose="020F0502020204030204" pitchFamily="34" charset="0"/>
                          <a:ea typeface="Calibri" panose="020F0502020204030204" pitchFamily="34" charset="0"/>
                          <a:cs typeface="Times New Roman" panose="02020603050405020304" pitchFamily="18" charset="0"/>
                        </a:rPr>
                        <a:t>th</a:t>
                      </a:r>
                      <a:r>
                        <a:rPr lang="en-GB" sz="800">
                          <a:effectLst/>
                          <a:latin typeface="Calibri" panose="020F0502020204030204" pitchFamily="34" charset="0"/>
                          <a:ea typeface="Calibri" panose="020F0502020204030204" pitchFamily="34" charset="0"/>
                          <a:cs typeface="Times New Roman" panose="02020603050405020304" pitchFamily="18" charset="0"/>
                        </a:rPr>
                        <a:t> October</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What have you learnt from Post 16? Which providers did you feel motivated by? What are you thinking about your courses and why?</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extLst>
                  <a:ext uri="{0D108BD9-81ED-4DB2-BD59-A6C34878D82A}">
                    <a16:rowId xmlns:a16="http://schemas.microsoft.com/office/drawing/2014/main" val="2837736764"/>
                  </a:ext>
                </a:extLst>
              </a:tr>
              <a:tr h="432436">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Monday 14</a:t>
                      </a:r>
                      <a:r>
                        <a:rPr lang="en-GB" sz="800" baseline="30000">
                          <a:effectLst/>
                          <a:latin typeface="Calibri" panose="020F0502020204030204" pitchFamily="34" charset="0"/>
                          <a:ea typeface="Calibri" panose="020F0502020204030204" pitchFamily="34" charset="0"/>
                          <a:cs typeface="Times New Roman" panose="02020603050405020304" pitchFamily="18" charset="0"/>
                        </a:rPr>
                        <a:t>th</a:t>
                      </a:r>
                      <a:r>
                        <a:rPr lang="en-GB" sz="800">
                          <a:effectLst/>
                          <a:latin typeface="Calibri" panose="020F0502020204030204" pitchFamily="34" charset="0"/>
                          <a:ea typeface="Calibri" panose="020F0502020204030204" pitchFamily="34" charset="0"/>
                          <a:cs typeface="Times New Roman" panose="02020603050405020304" pitchFamily="18" charset="0"/>
                        </a:rPr>
                        <a:t> October – Friday 18</a:t>
                      </a:r>
                      <a:r>
                        <a:rPr lang="en-GB" sz="800" baseline="30000">
                          <a:effectLst/>
                          <a:latin typeface="Calibri" panose="020F0502020204030204" pitchFamily="34" charset="0"/>
                          <a:ea typeface="Calibri" panose="020F0502020204030204" pitchFamily="34" charset="0"/>
                          <a:cs typeface="Times New Roman" panose="02020603050405020304" pitchFamily="18" charset="0"/>
                        </a:rPr>
                        <a:t>th</a:t>
                      </a:r>
                      <a:r>
                        <a:rPr lang="en-GB" sz="800">
                          <a:effectLst/>
                          <a:latin typeface="Calibri" panose="020F0502020204030204" pitchFamily="34" charset="0"/>
                          <a:ea typeface="Calibri" panose="020F0502020204030204" pitchFamily="34" charset="0"/>
                          <a:cs typeface="Times New Roman" panose="02020603050405020304" pitchFamily="18" charset="0"/>
                        </a:rPr>
                        <a:t> October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n-GB" sz="800" b="1">
                          <a:effectLst/>
                          <a:latin typeface="Calibri" panose="020F0502020204030204" pitchFamily="34" charset="0"/>
                          <a:ea typeface="Calibri" panose="020F0502020204030204" pitchFamily="34" charset="0"/>
                          <a:cs typeface="Times New Roman" panose="02020603050405020304" pitchFamily="18" charset="0"/>
                        </a:rPr>
                        <a:t>HALF TERM</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Prepare your personal statement with considered choices for college applications.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78058383"/>
                  </a:ext>
                </a:extLst>
              </a:tr>
              <a:tr h="288291">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Monday 21</a:t>
                      </a:r>
                      <a:r>
                        <a:rPr lang="en-GB" sz="800" baseline="30000">
                          <a:effectLst/>
                          <a:latin typeface="Calibri" panose="020F0502020204030204" pitchFamily="34" charset="0"/>
                          <a:ea typeface="Calibri" panose="020F0502020204030204" pitchFamily="34" charset="0"/>
                          <a:cs typeface="Times New Roman" panose="02020603050405020304" pitchFamily="18" charset="0"/>
                        </a:rPr>
                        <a:t>st</a:t>
                      </a:r>
                      <a:r>
                        <a:rPr lang="en-GB" sz="800">
                          <a:effectLst/>
                          <a:latin typeface="Calibri" panose="020F0502020204030204" pitchFamily="34" charset="0"/>
                          <a:ea typeface="Calibri" panose="020F0502020204030204" pitchFamily="34" charset="0"/>
                          <a:cs typeface="Times New Roman" panose="02020603050405020304" pitchFamily="18" charset="0"/>
                        </a:rPr>
                        <a:t> October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First draft of personal statement completed. Get tutor to check.</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extLst>
                  <a:ext uri="{0D108BD9-81ED-4DB2-BD59-A6C34878D82A}">
                    <a16:rowId xmlns:a16="http://schemas.microsoft.com/office/drawing/2014/main" val="3736287269"/>
                  </a:ext>
                </a:extLst>
              </a:tr>
              <a:tr h="720727">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Wednesday 30</a:t>
                      </a:r>
                      <a:r>
                        <a:rPr lang="en-GB" sz="800" baseline="30000">
                          <a:effectLst/>
                          <a:latin typeface="Calibri" panose="020F0502020204030204" pitchFamily="34" charset="0"/>
                          <a:ea typeface="Calibri" panose="020F0502020204030204" pitchFamily="34" charset="0"/>
                          <a:cs typeface="Times New Roman" panose="02020603050405020304" pitchFamily="18" charset="0"/>
                        </a:rPr>
                        <a:t>th</a:t>
                      </a:r>
                      <a:r>
                        <a:rPr lang="en-GB" sz="800">
                          <a:effectLst/>
                          <a:latin typeface="Calibri" panose="020F0502020204030204" pitchFamily="34" charset="0"/>
                          <a:ea typeface="Calibri" panose="020F0502020204030204" pitchFamily="34" charset="0"/>
                          <a:cs typeface="Times New Roman" panose="02020603050405020304" pitchFamily="18" charset="0"/>
                        </a:rPr>
                        <a:t> October</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Period 1 Tutor Period</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PC1 information given out to students and tutors.</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Continue with PS@16 applications (searching courses and adding to favourites). Update personal statement accordingly.</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747415199"/>
                  </a:ext>
                </a:extLst>
              </a:tr>
              <a:tr h="308352">
                <a:tc>
                  <a:txBody>
                    <a:bodyPr/>
                    <a:lstStyle/>
                    <a:p>
                      <a:pPr>
                        <a:lnSpc>
                          <a:spcPct val="115000"/>
                        </a:lnSpc>
                        <a:spcAft>
                          <a:spcPts val="0"/>
                        </a:spcAft>
                      </a:pPr>
                      <a:r>
                        <a:rPr lang="en-GB" sz="80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DEADLINE</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Friday 1st November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Personal Statement must be completed and uploaded on PS@16 form.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extLst>
                  <a:ext uri="{0D108BD9-81ED-4DB2-BD59-A6C34878D82A}">
                    <a16:rowId xmlns:a16="http://schemas.microsoft.com/office/drawing/2014/main" val="3425707160"/>
                  </a:ext>
                </a:extLst>
              </a:tr>
              <a:tr h="308352">
                <a:tc>
                  <a:txBody>
                    <a:bodyPr/>
                    <a:lstStyle/>
                    <a:p>
                      <a:pPr>
                        <a:lnSpc>
                          <a:spcPct val="115000"/>
                        </a:lnSpc>
                        <a:spcAft>
                          <a:spcPts val="0"/>
                        </a:spcAft>
                      </a:pPr>
                      <a:r>
                        <a:rPr lang="en-GB" sz="80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DEADLINE</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Friday 8th November</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Deadline for entering PC1 qualifications onto PS@16</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322438743"/>
                  </a:ext>
                </a:extLst>
              </a:tr>
              <a:tr h="288291">
                <a:tc>
                  <a:txBody>
                    <a:bodyPr/>
                    <a:lstStyle/>
                    <a:p>
                      <a:pPr>
                        <a:lnSpc>
                          <a:spcPct val="115000"/>
                        </a:lnSpc>
                        <a:spcAft>
                          <a:spcPts val="0"/>
                        </a:spcAft>
                      </a:pPr>
                      <a:r>
                        <a:rPr lang="en-GB" sz="80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DEADLINE:</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Friday 22nd November</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Tutor Period – Period 1</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PS@16 deadline</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extLst>
                  <a:ext uri="{0D108BD9-81ED-4DB2-BD59-A6C34878D82A}">
                    <a16:rowId xmlns:a16="http://schemas.microsoft.com/office/drawing/2014/main" val="2315505915"/>
                  </a:ext>
                </a:extLst>
              </a:tr>
              <a:tr h="432436">
                <a:tc>
                  <a:txBody>
                    <a:bodyPr/>
                    <a:lstStyle/>
                    <a:p>
                      <a:pPr>
                        <a:lnSpc>
                          <a:spcPct val="115000"/>
                        </a:lnSpc>
                        <a:spcAft>
                          <a:spcPts val="0"/>
                        </a:spcAft>
                      </a:pPr>
                      <a:r>
                        <a:rPr lang="en-GB" sz="800">
                          <a:effectLst/>
                          <a:latin typeface="Calibri" panose="020F0502020204030204" pitchFamily="34" charset="0"/>
                          <a:ea typeface="Calibri" panose="020F0502020204030204" pitchFamily="34" charset="0"/>
                          <a:cs typeface="Times New Roman" panose="02020603050405020304" pitchFamily="18" charset="0"/>
                        </a:rPr>
                        <a:t>Jan - April 2020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CADE4"/>
                    </a:solidFill>
                  </a:tcPr>
                </a:tc>
                <a:tc>
                  <a:txBody>
                    <a:bodyPr/>
                    <a:lstStyle/>
                    <a:p>
                      <a:pPr>
                        <a:lnSpc>
                          <a:spcPct val="115000"/>
                        </a:lnSpc>
                        <a:spcAft>
                          <a:spcPts val="0"/>
                        </a:spcAft>
                        <a:tabLst>
                          <a:tab pos="2865755" algn="ctr"/>
                        </a:tabLst>
                      </a:pPr>
                      <a:r>
                        <a:rPr lang="en-GB" sz="800" dirty="0">
                          <a:effectLst/>
                          <a:latin typeface="Calibri" panose="020F0502020204030204" pitchFamily="34" charset="0"/>
                          <a:ea typeface="Calibri" panose="020F0502020204030204" pitchFamily="34" charset="0"/>
                          <a:cs typeface="Times New Roman" panose="02020603050405020304" pitchFamily="18" charset="0"/>
                        </a:rPr>
                        <a:t>College Interviews</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tabLst>
                          <a:tab pos="2865755" algn="ctr"/>
                        </a:tabLst>
                      </a:pPr>
                      <a:r>
                        <a:rPr lang="en-GB" sz="800" dirty="0">
                          <a:effectLst/>
                          <a:latin typeface="Calibri" panose="020F0502020204030204" pitchFamily="34" charset="0"/>
                          <a:ea typeface="Calibri" panose="020F0502020204030204" pitchFamily="34" charset="0"/>
                          <a:cs typeface="Times New Roman" panose="02020603050405020304" pitchFamily="18" charset="0"/>
                        </a:rPr>
                        <a:t>Please ensure progress files are up-to-date</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9027" marR="39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CADE4"/>
                    </a:solidFill>
                  </a:tcPr>
                </a:tc>
                <a:extLst>
                  <a:ext uri="{0D108BD9-81ED-4DB2-BD59-A6C34878D82A}">
                    <a16:rowId xmlns:a16="http://schemas.microsoft.com/office/drawing/2014/main" val="2648783316"/>
                  </a:ext>
                </a:extLst>
              </a:tr>
            </a:tbl>
          </a:graphicData>
        </a:graphic>
      </p:graphicFrame>
      <p:pic>
        <p:nvPicPr>
          <p:cNvPr id="4" name="Picture 3"/>
          <p:cNvPicPr>
            <a:picLocks noChangeAspect="1"/>
          </p:cNvPicPr>
          <p:nvPr/>
        </p:nvPicPr>
        <p:blipFill>
          <a:blip r:embed="rId3"/>
          <a:stretch>
            <a:fillRect/>
          </a:stretch>
        </p:blipFill>
        <p:spPr>
          <a:xfrm>
            <a:off x="2775119" y="1028870"/>
            <a:ext cx="6119248" cy="5342501"/>
          </a:xfrm>
          <a:prstGeom prst="rect">
            <a:avLst/>
          </a:prstGeom>
        </p:spPr>
      </p:pic>
      <p:sp>
        <p:nvSpPr>
          <p:cNvPr id="6" name="Title 5"/>
          <p:cNvSpPr>
            <a:spLocks noGrp="1"/>
          </p:cNvSpPr>
          <p:nvPr>
            <p:ph type="title"/>
          </p:nvPr>
        </p:nvSpPr>
        <p:spPr/>
        <p:txBody>
          <a:bodyPr/>
          <a:lstStyle/>
          <a:p>
            <a:endParaRPr lang="en-GB"/>
          </a:p>
        </p:txBody>
      </p:sp>
    </p:spTree>
    <p:extLst>
      <p:ext uri="{BB962C8B-B14F-4D97-AF65-F5344CB8AC3E}">
        <p14:creationId xmlns:p14="http://schemas.microsoft.com/office/powerpoint/2010/main" val="411671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3648636" y="826387"/>
            <a:ext cx="4189424" cy="5585899"/>
          </a:xfrm>
          <a:prstGeom prst="rect">
            <a:avLst/>
          </a:prstGeom>
        </p:spPr>
      </p:pic>
    </p:spTree>
    <p:extLst>
      <p:ext uri="{BB962C8B-B14F-4D97-AF65-F5344CB8AC3E}">
        <p14:creationId xmlns:p14="http://schemas.microsoft.com/office/powerpoint/2010/main" val="2707722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970208" y="1068946"/>
            <a:ext cx="9697792"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en-US" sz="1800" dirty="0"/>
          </a:p>
          <a:p>
            <a:pPr algn="ctr" eaLnBrk="1" hangingPunct="1">
              <a:spcBef>
                <a:spcPct val="0"/>
              </a:spcBef>
              <a:buFontTx/>
              <a:buNone/>
            </a:pPr>
            <a:r>
              <a:rPr lang="en-GB" altLang="en-US" sz="1800" b="1" dirty="0" smtClean="0"/>
              <a:t>Welcome </a:t>
            </a:r>
            <a:r>
              <a:rPr lang="en-GB" altLang="en-US" sz="1800" b="1" dirty="0"/>
              <a:t>&amp; </a:t>
            </a:r>
            <a:r>
              <a:rPr lang="en-GB" altLang="en-US" sz="1800" b="1" dirty="0" smtClean="0"/>
              <a:t>Introduction</a:t>
            </a:r>
            <a:endParaRPr lang="en-GB" altLang="en-US" sz="1800" dirty="0" smtClean="0"/>
          </a:p>
          <a:p>
            <a:pPr algn="ctr" eaLnBrk="1" hangingPunct="1">
              <a:spcBef>
                <a:spcPct val="0"/>
              </a:spcBef>
              <a:buFontTx/>
              <a:buNone/>
            </a:pPr>
            <a:r>
              <a:rPr lang="en-GB" altLang="en-US" sz="1800" dirty="0" smtClean="0"/>
              <a:t>Mr Pabari – Associate Principal</a:t>
            </a:r>
          </a:p>
          <a:p>
            <a:pPr algn="ctr" eaLnBrk="1" hangingPunct="1">
              <a:spcBef>
                <a:spcPct val="0"/>
              </a:spcBef>
              <a:buFontTx/>
              <a:buNone/>
            </a:pPr>
            <a:r>
              <a:rPr lang="en-GB" altLang="en-US" sz="1800" dirty="0"/>
              <a:t> </a:t>
            </a:r>
          </a:p>
          <a:p>
            <a:pPr algn="ctr" eaLnBrk="1" hangingPunct="1">
              <a:spcBef>
                <a:spcPct val="0"/>
              </a:spcBef>
              <a:buFontTx/>
              <a:buNone/>
            </a:pPr>
            <a:r>
              <a:rPr lang="en-GB" altLang="en-US" sz="1800" b="1" dirty="0"/>
              <a:t>Entry Requirements &amp; Qualifications</a:t>
            </a:r>
            <a:endParaRPr lang="en-GB" altLang="en-US" sz="1800" dirty="0"/>
          </a:p>
          <a:p>
            <a:pPr algn="ctr" eaLnBrk="1" hangingPunct="1">
              <a:spcBef>
                <a:spcPct val="0"/>
              </a:spcBef>
              <a:buFontTx/>
              <a:buNone/>
            </a:pPr>
            <a:r>
              <a:rPr lang="en-GB" altLang="en-US" sz="1800" b="1" dirty="0"/>
              <a:t>UCAS Progress (Application Process)</a:t>
            </a:r>
            <a:endParaRPr lang="en-GB" altLang="en-US" sz="1800" dirty="0"/>
          </a:p>
          <a:p>
            <a:pPr algn="ctr" eaLnBrk="1" hangingPunct="1">
              <a:spcBef>
                <a:spcPct val="0"/>
              </a:spcBef>
              <a:buFontTx/>
              <a:buNone/>
            </a:pPr>
            <a:r>
              <a:rPr lang="en-GB" altLang="en-US" sz="1800" dirty="0"/>
              <a:t>Miss Houlton – Careers Leader</a:t>
            </a:r>
          </a:p>
          <a:p>
            <a:pPr algn="ctr" eaLnBrk="1" hangingPunct="1">
              <a:spcBef>
                <a:spcPct val="0"/>
              </a:spcBef>
              <a:buFontTx/>
              <a:buNone/>
            </a:pPr>
            <a:r>
              <a:rPr lang="en-GB" altLang="en-US" sz="1800" dirty="0"/>
              <a:t>________________________________</a:t>
            </a:r>
          </a:p>
          <a:p>
            <a:pPr algn="ctr" eaLnBrk="1" hangingPunct="1">
              <a:spcBef>
                <a:spcPct val="0"/>
              </a:spcBef>
              <a:buFontTx/>
              <a:buNone/>
            </a:pPr>
            <a:r>
              <a:rPr lang="en-GB" altLang="en-US" sz="1800" dirty="0"/>
              <a:t> </a:t>
            </a:r>
          </a:p>
          <a:p>
            <a:pPr algn="ctr" eaLnBrk="1" hangingPunct="1">
              <a:spcBef>
                <a:spcPct val="0"/>
              </a:spcBef>
              <a:buFontTx/>
              <a:buNone/>
            </a:pPr>
            <a:r>
              <a:rPr lang="en-GB" altLang="en-US" sz="1800" dirty="0"/>
              <a:t> </a:t>
            </a:r>
          </a:p>
          <a:p>
            <a:pPr algn="ctr" eaLnBrk="1" hangingPunct="1">
              <a:spcBef>
                <a:spcPct val="0"/>
              </a:spcBef>
              <a:buFontTx/>
              <a:buNone/>
            </a:pPr>
            <a:r>
              <a:rPr lang="en-GB" altLang="en-US" sz="1800" b="1" dirty="0" smtClean="0"/>
              <a:t>5.45pm – 8.00pm</a:t>
            </a:r>
            <a:endParaRPr lang="en-GB" altLang="en-US" sz="1800" dirty="0"/>
          </a:p>
          <a:p>
            <a:pPr algn="ctr" eaLnBrk="1" hangingPunct="1">
              <a:spcBef>
                <a:spcPct val="0"/>
              </a:spcBef>
              <a:buFontTx/>
              <a:buNone/>
            </a:pPr>
            <a:r>
              <a:rPr lang="en-GB" altLang="en-US" sz="1800" dirty="0"/>
              <a:t>Talk to Further Education &amp; Training Providers</a:t>
            </a:r>
          </a:p>
          <a:p>
            <a:pPr algn="ctr" eaLnBrk="1" hangingPunct="1">
              <a:spcBef>
                <a:spcPct val="0"/>
              </a:spcBef>
              <a:buFontTx/>
              <a:buNone/>
            </a:pPr>
            <a:r>
              <a:rPr lang="en-GB" altLang="en-US" sz="1800" dirty="0"/>
              <a:t> </a:t>
            </a:r>
          </a:p>
          <a:p>
            <a:pPr algn="ctr" eaLnBrk="1" hangingPunct="1">
              <a:spcBef>
                <a:spcPct val="0"/>
              </a:spcBef>
              <a:buFontTx/>
              <a:buNone/>
            </a:pPr>
            <a:r>
              <a:rPr lang="en-GB" altLang="en-US" sz="1800" dirty="0"/>
              <a:t>If you require any further information please contact </a:t>
            </a:r>
          </a:p>
          <a:p>
            <a:pPr algn="ctr" eaLnBrk="1" hangingPunct="1">
              <a:spcBef>
                <a:spcPct val="0"/>
              </a:spcBef>
              <a:buFontTx/>
              <a:buNone/>
            </a:pPr>
            <a:r>
              <a:rPr lang="en-GB" altLang="en-US" sz="1800" b="1" dirty="0"/>
              <a:t>Miss C Houlton</a:t>
            </a:r>
            <a:r>
              <a:rPr lang="en-GB" altLang="en-US" sz="1800" dirty="0"/>
              <a:t> or </a:t>
            </a:r>
            <a:r>
              <a:rPr lang="en-GB" altLang="en-US" sz="1800" b="1" dirty="0"/>
              <a:t>Mrs S Patel </a:t>
            </a:r>
            <a:endParaRPr lang="en-GB" altLang="en-US" sz="1800" dirty="0"/>
          </a:p>
          <a:p>
            <a:pPr algn="ctr" eaLnBrk="1" hangingPunct="1">
              <a:spcBef>
                <a:spcPct val="0"/>
              </a:spcBef>
              <a:buFontTx/>
              <a:buNone/>
            </a:pPr>
            <a:r>
              <a:rPr lang="en-GB" altLang="en-US" sz="1800" dirty="0"/>
              <a:t> </a:t>
            </a:r>
          </a:p>
          <a:p>
            <a:pPr algn="ctr" eaLnBrk="1" hangingPunct="1">
              <a:spcBef>
                <a:spcPct val="0"/>
              </a:spcBef>
              <a:buFontTx/>
              <a:buNone/>
            </a:pPr>
            <a:endParaRPr lang="en-GB" altLang="en-US" sz="1800" dirty="0"/>
          </a:p>
          <a:p>
            <a:pPr algn="ctr" eaLnBrk="1" hangingPunct="1">
              <a:spcBef>
                <a:spcPct val="0"/>
              </a:spcBef>
              <a:buFontTx/>
              <a:buNone/>
            </a:pPr>
            <a:r>
              <a:rPr lang="en-GB" altLang="en-US" sz="1800" dirty="0"/>
              <a:t> </a:t>
            </a:r>
          </a:p>
          <a:p>
            <a:pPr algn="ctr" eaLnBrk="1" hangingPunct="1">
              <a:spcBef>
                <a:spcPct val="0"/>
              </a:spcBef>
              <a:buFontTx/>
              <a:buNone/>
            </a:pPr>
            <a:endParaRPr lang="en-GB" altLang="en-US" sz="1800" dirty="0"/>
          </a:p>
        </p:txBody>
      </p:sp>
    </p:spTree>
    <p:extLst>
      <p:ext uri="{BB962C8B-B14F-4D97-AF65-F5344CB8AC3E}">
        <p14:creationId xmlns:p14="http://schemas.microsoft.com/office/powerpoint/2010/main" val="4415169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456" y="1174750"/>
            <a:ext cx="8272895" cy="1030612"/>
          </a:xfrm>
        </p:spPr>
        <p:txBody>
          <a:bodyPr/>
          <a:lstStyle/>
          <a:p>
            <a:r>
              <a:rPr lang="en-GB" dirty="0" smtClean="0"/>
              <a:t>Local colleges</a:t>
            </a:r>
            <a:endParaRPr lang="en-GB" dirty="0"/>
          </a:p>
        </p:txBody>
      </p:sp>
      <p:sp>
        <p:nvSpPr>
          <p:cNvPr id="3" name="Content Placeholder 2"/>
          <p:cNvSpPr>
            <a:spLocks noGrp="1"/>
          </p:cNvSpPr>
          <p:nvPr>
            <p:ph idx="1"/>
          </p:nvPr>
        </p:nvSpPr>
        <p:spPr>
          <a:xfrm>
            <a:off x="1881051" y="1797052"/>
            <a:ext cx="8659949" cy="4246697"/>
          </a:xfrm>
        </p:spPr>
        <p:txBody>
          <a:bodyPr>
            <a:normAutofit fontScale="85000" lnSpcReduction="20000"/>
          </a:bodyPr>
          <a:lstStyle/>
          <a:p>
            <a:pPr marL="0" indent="0">
              <a:buNone/>
            </a:pPr>
            <a:endParaRPr lang="en-GB" dirty="0" smtClean="0"/>
          </a:p>
          <a:p>
            <a:pPr marL="0" indent="0">
              <a:buNone/>
            </a:pPr>
            <a:r>
              <a:rPr lang="en-GB" dirty="0" smtClean="0"/>
              <a:t>Use the following websites to help with your research. </a:t>
            </a:r>
          </a:p>
          <a:p>
            <a:pPr marL="0" indent="0">
              <a:buNone/>
            </a:pPr>
            <a:endParaRPr lang="en-GB" dirty="0" smtClean="0"/>
          </a:p>
          <a:p>
            <a:pPr marL="0" indent="0">
              <a:buNone/>
            </a:pPr>
            <a:r>
              <a:rPr lang="en-GB" dirty="0">
                <a:hlinkClick r:id="rId2"/>
              </a:rPr>
              <a:t>https://leicestercollege.ac.uk</a:t>
            </a:r>
            <a:r>
              <a:rPr lang="en-GB" dirty="0" smtClean="0">
                <a:hlinkClick r:id="rId2"/>
              </a:rPr>
              <a:t>/</a:t>
            </a:r>
            <a:endParaRPr lang="en-GB" dirty="0" smtClean="0"/>
          </a:p>
          <a:p>
            <a:pPr marL="0" indent="0">
              <a:buNone/>
            </a:pPr>
            <a:r>
              <a:rPr lang="en-GB" dirty="0">
                <a:hlinkClick r:id="rId3"/>
              </a:rPr>
              <a:t>https://www.wqe.ac.uk</a:t>
            </a:r>
            <a:r>
              <a:rPr lang="en-GB" dirty="0" smtClean="0">
                <a:hlinkClick r:id="rId3"/>
              </a:rPr>
              <a:t>/</a:t>
            </a:r>
            <a:endParaRPr lang="en-GB" dirty="0" smtClean="0"/>
          </a:p>
          <a:p>
            <a:pPr marL="0" indent="0">
              <a:buNone/>
            </a:pPr>
            <a:r>
              <a:rPr lang="en-GB" dirty="0">
                <a:hlinkClick r:id="rId4"/>
              </a:rPr>
              <a:t>https://www.brooksbymelton.ac.uk</a:t>
            </a:r>
            <a:r>
              <a:rPr lang="en-GB" dirty="0" smtClean="0">
                <a:hlinkClick r:id="rId4"/>
              </a:rPr>
              <a:t>/</a:t>
            </a:r>
            <a:endParaRPr lang="en-GB" dirty="0" smtClean="0"/>
          </a:p>
          <a:p>
            <a:pPr marL="0" indent="0">
              <a:buNone/>
            </a:pPr>
            <a:r>
              <a:rPr lang="en-GB" dirty="0">
                <a:hlinkClick r:id="rId5"/>
              </a:rPr>
              <a:t>https://</a:t>
            </a:r>
            <a:r>
              <a:rPr lang="en-GB" dirty="0" smtClean="0">
                <a:hlinkClick r:id="rId5"/>
              </a:rPr>
              <a:t>www.gateway.ac.uk/</a:t>
            </a:r>
            <a:endParaRPr lang="en-GB" dirty="0" smtClean="0"/>
          </a:p>
          <a:p>
            <a:pPr marL="0" indent="0">
              <a:buNone/>
            </a:pPr>
            <a:r>
              <a:rPr lang="en-GB" dirty="0">
                <a:hlinkClick r:id="rId6"/>
              </a:rPr>
              <a:t>https://www.loucoll.ac.uk</a:t>
            </a:r>
            <a:r>
              <a:rPr lang="en-GB" dirty="0" smtClean="0">
                <a:hlinkClick r:id="rId6"/>
              </a:rPr>
              <a:t>/</a:t>
            </a:r>
            <a:endParaRPr lang="en-GB" dirty="0" smtClean="0"/>
          </a:p>
          <a:p>
            <a:pPr marL="0" indent="0">
              <a:buNone/>
            </a:pPr>
            <a:r>
              <a:rPr lang="en-GB" dirty="0">
                <a:hlinkClick r:id="rId7"/>
              </a:rPr>
              <a:t>http://www.cityleicester.co.uk</a:t>
            </a:r>
            <a:r>
              <a:rPr lang="en-GB" dirty="0" smtClean="0">
                <a:hlinkClick r:id="rId7"/>
              </a:rPr>
              <a:t>/</a:t>
            </a:r>
            <a:endParaRPr lang="en-GB" dirty="0" smtClean="0"/>
          </a:p>
          <a:p>
            <a:pPr marL="0" indent="0">
              <a:buNone/>
            </a:pPr>
            <a:endParaRPr lang="en-GB" dirty="0" smtClean="0"/>
          </a:p>
          <a:p>
            <a:pPr marL="0" indent="0">
              <a:buNone/>
            </a:pPr>
            <a:endParaRPr lang="en-GB" dirty="0"/>
          </a:p>
        </p:txBody>
      </p:sp>
      <p:pic>
        <p:nvPicPr>
          <p:cNvPr id="4" name="Picture 3"/>
          <p:cNvPicPr>
            <a:picLocks noChangeAspect="1"/>
          </p:cNvPicPr>
          <p:nvPr/>
        </p:nvPicPr>
        <p:blipFill>
          <a:blip r:embed="rId8"/>
          <a:stretch>
            <a:fillRect/>
          </a:stretch>
        </p:blipFill>
        <p:spPr>
          <a:xfrm>
            <a:off x="9439571" y="2161317"/>
            <a:ext cx="714375" cy="964406"/>
          </a:xfrm>
          <a:prstGeom prst="rect">
            <a:avLst/>
          </a:prstGeom>
        </p:spPr>
      </p:pic>
      <p:pic>
        <p:nvPicPr>
          <p:cNvPr id="5" name="Picture 4"/>
          <p:cNvPicPr>
            <a:picLocks noChangeAspect="1"/>
          </p:cNvPicPr>
          <p:nvPr/>
        </p:nvPicPr>
        <p:blipFill>
          <a:blip r:embed="rId9"/>
          <a:stretch>
            <a:fillRect/>
          </a:stretch>
        </p:blipFill>
        <p:spPr>
          <a:xfrm>
            <a:off x="6527878" y="2892268"/>
            <a:ext cx="2278856" cy="778669"/>
          </a:xfrm>
          <a:prstGeom prst="rect">
            <a:avLst/>
          </a:prstGeom>
        </p:spPr>
      </p:pic>
      <p:pic>
        <p:nvPicPr>
          <p:cNvPr id="6" name="Picture 5"/>
          <p:cNvPicPr>
            <a:picLocks noChangeAspect="1"/>
          </p:cNvPicPr>
          <p:nvPr/>
        </p:nvPicPr>
        <p:blipFill>
          <a:blip r:embed="rId10"/>
          <a:stretch>
            <a:fillRect/>
          </a:stretch>
        </p:blipFill>
        <p:spPr>
          <a:xfrm>
            <a:off x="6953251" y="4032589"/>
            <a:ext cx="2728913" cy="201362"/>
          </a:xfrm>
          <a:prstGeom prst="rect">
            <a:avLst/>
          </a:prstGeom>
        </p:spPr>
      </p:pic>
      <p:pic>
        <p:nvPicPr>
          <p:cNvPr id="7" name="Picture 6"/>
          <p:cNvPicPr>
            <a:picLocks noChangeAspect="1"/>
          </p:cNvPicPr>
          <p:nvPr/>
        </p:nvPicPr>
        <p:blipFill>
          <a:blip r:embed="rId11"/>
          <a:stretch>
            <a:fillRect/>
          </a:stretch>
        </p:blipFill>
        <p:spPr>
          <a:xfrm>
            <a:off x="8601100" y="4454395"/>
            <a:ext cx="1939901" cy="946578"/>
          </a:xfrm>
          <a:prstGeom prst="rect">
            <a:avLst/>
          </a:prstGeom>
        </p:spPr>
      </p:pic>
      <p:pic>
        <p:nvPicPr>
          <p:cNvPr id="8" name="Picture 7"/>
          <p:cNvPicPr>
            <a:picLocks noChangeAspect="1"/>
          </p:cNvPicPr>
          <p:nvPr/>
        </p:nvPicPr>
        <p:blipFill>
          <a:blip r:embed="rId12"/>
          <a:stretch>
            <a:fillRect/>
          </a:stretch>
        </p:blipFill>
        <p:spPr>
          <a:xfrm>
            <a:off x="5881688" y="4649083"/>
            <a:ext cx="2143125" cy="414338"/>
          </a:xfrm>
          <a:prstGeom prst="rect">
            <a:avLst/>
          </a:prstGeom>
        </p:spPr>
      </p:pic>
      <p:pic>
        <p:nvPicPr>
          <p:cNvPr id="9" name="Picture 8"/>
          <p:cNvPicPr>
            <a:picLocks noChangeAspect="1"/>
          </p:cNvPicPr>
          <p:nvPr/>
        </p:nvPicPr>
        <p:blipFill>
          <a:blip r:embed="rId13"/>
          <a:stretch>
            <a:fillRect/>
          </a:stretch>
        </p:blipFill>
        <p:spPr>
          <a:xfrm>
            <a:off x="6789022" y="5185540"/>
            <a:ext cx="1812076" cy="1164906"/>
          </a:xfrm>
          <a:prstGeom prst="rect">
            <a:avLst/>
          </a:prstGeom>
        </p:spPr>
      </p:pic>
    </p:spTree>
    <p:extLst>
      <p:ext uri="{BB962C8B-B14F-4D97-AF65-F5344CB8AC3E}">
        <p14:creationId xmlns:p14="http://schemas.microsoft.com/office/powerpoint/2010/main" val="649999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100" y="1035052"/>
            <a:ext cx="8350250" cy="444499"/>
          </a:xfrm>
        </p:spPr>
        <p:txBody>
          <a:bodyPr>
            <a:normAutofit fontScale="90000"/>
          </a:bodyPr>
          <a:lstStyle/>
          <a:p>
            <a:r>
              <a:rPr lang="en-GB" dirty="0" smtClean="0">
                <a:latin typeface="+mj-lt"/>
              </a:rPr>
              <a:t>Useful websites</a:t>
            </a:r>
            <a:endParaRPr lang="en-GB" dirty="0">
              <a:latin typeface="+mj-lt"/>
            </a:endParaRPr>
          </a:p>
        </p:txBody>
      </p:sp>
      <p:sp>
        <p:nvSpPr>
          <p:cNvPr id="3" name="Content Placeholder 2"/>
          <p:cNvSpPr>
            <a:spLocks noGrp="1"/>
          </p:cNvSpPr>
          <p:nvPr>
            <p:ph idx="1"/>
          </p:nvPr>
        </p:nvSpPr>
        <p:spPr>
          <a:xfrm>
            <a:off x="1689100" y="1644652"/>
            <a:ext cx="8839200" cy="4216399"/>
          </a:xfrm>
        </p:spPr>
        <p:txBody>
          <a:bodyPr>
            <a:normAutofit fontScale="55000" lnSpcReduction="20000"/>
          </a:bodyPr>
          <a:lstStyle/>
          <a:p>
            <a:pPr marL="0" indent="0">
              <a:buNone/>
            </a:pPr>
            <a:endParaRPr lang="en-GB" dirty="0"/>
          </a:p>
          <a:p>
            <a:pPr marL="0" indent="0">
              <a:buNone/>
            </a:pPr>
            <a:r>
              <a:rPr lang="en-GB" dirty="0" smtClean="0">
                <a:latin typeface="+mj-lt"/>
                <a:hlinkClick r:id="rId2"/>
              </a:rPr>
              <a:t>www.ps16.co.uk</a:t>
            </a:r>
            <a:r>
              <a:rPr lang="en-GB" dirty="0" smtClean="0">
                <a:latin typeface="+mj-lt"/>
              </a:rPr>
              <a:t> the online data base for searching for and applying for Post 16 options. </a:t>
            </a:r>
          </a:p>
          <a:p>
            <a:pPr marL="0" indent="0">
              <a:buNone/>
            </a:pPr>
            <a:endParaRPr lang="en-GB" dirty="0" smtClean="0">
              <a:latin typeface="+mj-lt"/>
              <a:hlinkClick r:id=""/>
            </a:endParaRPr>
          </a:p>
          <a:p>
            <a:pPr marL="0" indent="0">
              <a:buNone/>
            </a:pPr>
            <a:r>
              <a:rPr lang="en-GB" dirty="0" smtClean="0">
                <a:latin typeface="+mj-lt"/>
                <a:hlinkClick r:id=""/>
              </a:rPr>
              <a:t>www.startprofile.com</a:t>
            </a:r>
            <a:r>
              <a:rPr lang="en-GB" dirty="0" smtClean="0">
                <a:latin typeface="+mj-lt"/>
              </a:rPr>
              <a:t> </a:t>
            </a:r>
            <a:r>
              <a:rPr lang="en-GB" dirty="0">
                <a:latin typeface="+mj-lt"/>
              </a:rPr>
              <a:t>using log ins from last TP – Here labour market </a:t>
            </a:r>
            <a:r>
              <a:rPr lang="en-GB" dirty="0" smtClean="0">
                <a:latin typeface="+mj-lt"/>
              </a:rPr>
              <a:t>information can be found. Students can click on “world of work” tab to research availability in each industry. </a:t>
            </a:r>
          </a:p>
          <a:p>
            <a:pPr marL="0" indent="0">
              <a:buNone/>
            </a:pPr>
            <a:endParaRPr lang="en-GB" dirty="0">
              <a:latin typeface="+mj-lt"/>
            </a:endParaRPr>
          </a:p>
          <a:p>
            <a:pPr marL="0" indent="0">
              <a:buNone/>
            </a:pPr>
            <a:r>
              <a:rPr lang="en-GB" dirty="0">
                <a:latin typeface="+mj-lt"/>
                <a:hlinkClick r:id=""/>
              </a:rPr>
              <a:t>https</a:t>
            </a:r>
            <a:r>
              <a:rPr lang="en-GB" dirty="0">
                <a:latin typeface="+mj-lt"/>
                <a:hlinkClick r:id="rId3"/>
              </a:rPr>
              <a:t>://kudos.cascaid.co.uk</a:t>
            </a:r>
            <a:r>
              <a:rPr lang="en-GB" dirty="0">
                <a:latin typeface="+mj-lt"/>
              </a:rPr>
              <a:t> </a:t>
            </a:r>
            <a:r>
              <a:rPr lang="en-GB" dirty="0" smtClean="0">
                <a:latin typeface="+mj-lt"/>
              </a:rPr>
              <a:t>Enter license code “goallist43” for easy access</a:t>
            </a:r>
            <a:endParaRPr lang="en-GB" dirty="0">
              <a:latin typeface="+mj-lt"/>
            </a:endParaRPr>
          </a:p>
          <a:p>
            <a:pPr marL="0" indent="0">
              <a:buNone/>
            </a:pPr>
            <a:endParaRPr lang="en-GB" dirty="0" smtClean="0">
              <a:latin typeface="+mj-lt"/>
              <a:hlinkClick r:id=""/>
            </a:endParaRPr>
          </a:p>
          <a:p>
            <a:pPr marL="0" indent="0">
              <a:buNone/>
            </a:pPr>
            <a:r>
              <a:rPr lang="en-GB" dirty="0" smtClean="0">
                <a:latin typeface="+mj-lt"/>
                <a:hlinkClick r:id="rId4"/>
              </a:rPr>
              <a:t>https</a:t>
            </a:r>
            <a:r>
              <a:rPr lang="en-GB" dirty="0">
                <a:latin typeface="+mj-lt"/>
                <a:hlinkClick r:id="rId4"/>
              </a:rPr>
              <a:t>://nationalcareersservice.direct.gov.uk</a:t>
            </a:r>
            <a:r>
              <a:rPr lang="en-GB" dirty="0" smtClean="0">
                <a:latin typeface="+mj-lt"/>
                <a:hlinkClick r:id="rId4"/>
              </a:rPr>
              <a:t>/</a:t>
            </a:r>
            <a:r>
              <a:rPr lang="en-GB" dirty="0" smtClean="0">
                <a:latin typeface="+mj-lt"/>
              </a:rPr>
              <a:t> useful government resources. </a:t>
            </a:r>
            <a:endParaRPr lang="en-GB" dirty="0">
              <a:latin typeface="+mj-lt"/>
            </a:endParaRPr>
          </a:p>
          <a:p>
            <a:pPr marL="0" indent="0">
              <a:buNone/>
            </a:pPr>
            <a:endParaRPr lang="en-GB" dirty="0" smtClean="0">
              <a:latin typeface="+mj-lt"/>
              <a:hlinkClick r:id=""/>
            </a:endParaRPr>
          </a:p>
          <a:p>
            <a:pPr marL="0" indent="0">
              <a:buNone/>
            </a:pPr>
            <a:r>
              <a:rPr lang="en-GB" dirty="0" smtClean="0">
                <a:latin typeface="+mj-lt"/>
                <a:hlinkClick r:id=""/>
              </a:rPr>
              <a:t>http</a:t>
            </a:r>
            <a:r>
              <a:rPr lang="en-GB" dirty="0">
                <a:latin typeface="+mj-lt"/>
                <a:hlinkClick r:id="rId5"/>
              </a:rPr>
              <a:t>://www.lmiforall.org.uk</a:t>
            </a:r>
            <a:r>
              <a:rPr lang="en-GB" dirty="0" smtClean="0">
                <a:latin typeface="+mj-lt"/>
                <a:hlinkClick r:id="rId5"/>
              </a:rPr>
              <a:t>/</a:t>
            </a:r>
            <a:r>
              <a:rPr lang="en-GB" dirty="0" smtClean="0">
                <a:latin typeface="+mj-lt"/>
              </a:rPr>
              <a:t> Up-to-date info on availability of jobs in local area</a:t>
            </a:r>
            <a:endParaRPr lang="en-GB" dirty="0">
              <a:latin typeface="+mj-lt"/>
            </a:endParaRPr>
          </a:p>
          <a:p>
            <a:pPr marL="0" indent="0">
              <a:buNone/>
            </a:pPr>
            <a:endParaRPr lang="en-GB" dirty="0" smtClean="0">
              <a:latin typeface="+mj-lt"/>
              <a:hlinkClick r:id=""/>
            </a:endParaRPr>
          </a:p>
          <a:p>
            <a:pPr marL="0" indent="0">
              <a:buNone/>
            </a:pPr>
            <a:r>
              <a:rPr lang="en-GB" dirty="0" smtClean="0">
                <a:latin typeface="+mj-lt"/>
                <a:hlinkClick r:id=""/>
              </a:rPr>
              <a:t>https</a:t>
            </a:r>
            <a:r>
              <a:rPr lang="en-GB" dirty="0">
                <a:latin typeface="+mj-lt"/>
                <a:hlinkClick r:id="rId6"/>
              </a:rPr>
              <a:t>://amazingapprenticeships.com</a:t>
            </a:r>
            <a:r>
              <a:rPr lang="en-GB" dirty="0" smtClean="0">
                <a:latin typeface="+mj-lt"/>
                <a:hlinkClick r:id="rId6"/>
              </a:rPr>
              <a:t>/</a:t>
            </a:r>
            <a:r>
              <a:rPr lang="en-GB" dirty="0" smtClean="0">
                <a:latin typeface="+mj-lt"/>
              </a:rPr>
              <a:t> - An opportunity to log in and explore apprenticeships as Post 16 Options. Please note, students cannot apply for an apprenticeship until they have completed Year 11. </a:t>
            </a:r>
            <a:endParaRPr lang="en-GB" dirty="0">
              <a:latin typeface="+mj-lt"/>
            </a:endParaRPr>
          </a:p>
          <a:p>
            <a:pPr marL="0" indent="0">
              <a:buNone/>
            </a:pPr>
            <a:endParaRPr lang="en-GB" dirty="0">
              <a:latin typeface="+mj-lt"/>
            </a:endParaRPr>
          </a:p>
          <a:p>
            <a:pPr marL="0" indent="0">
              <a:buNone/>
            </a:pPr>
            <a:endParaRPr lang="en-GB" b="1" dirty="0"/>
          </a:p>
          <a:p>
            <a:pPr marL="0" indent="0">
              <a:buNone/>
            </a:pPr>
            <a:endParaRPr lang="en-GB" b="1" dirty="0"/>
          </a:p>
          <a:p>
            <a:pPr marL="0" indent="0">
              <a:buNone/>
            </a:pPr>
            <a:endParaRPr lang="en-GB" dirty="0"/>
          </a:p>
        </p:txBody>
      </p:sp>
    </p:spTree>
    <p:extLst>
      <p:ext uri="{BB962C8B-B14F-4D97-AF65-F5344CB8AC3E}">
        <p14:creationId xmlns:p14="http://schemas.microsoft.com/office/powerpoint/2010/main" val="1524709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4"/>
          <p:cNvSpPr txBox="1">
            <a:spLocks noChangeArrowheads="1"/>
          </p:cNvSpPr>
          <p:nvPr/>
        </p:nvSpPr>
        <p:spPr bwMode="auto">
          <a:xfrm>
            <a:off x="9576526" y="2412272"/>
            <a:ext cx="2420982"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200000"/>
              </a:lnSpc>
              <a:spcBef>
                <a:spcPct val="0"/>
              </a:spcBef>
              <a:buNone/>
              <a:defRPr/>
            </a:pPr>
            <a:r>
              <a:rPr lang="en-GB" altLang="en-US" sz="1800" dirty="0">
                <a:solidFill>
                  <a:srgbClr val="1F497D"/>
                </a:solidFill>
                <a:latin typeface="+mn-lt"/>
              </a:rPr>
              <a:t>You can find all of the important dates &amp; information in your Post 16 Options leaflet</a:t>
            </a:r>
          </a:p>
          <a:p>
            <a:pPr>
              <a:spcBef>
                <a:spcPct val="0"/>
              </a:spcBef>
              <a:buNone/>
              <a:defRPr/>
            </a:pPr>
            <a:endParaRPr lang="en-GB" altLang="en-US" dirty="0">
              <a:solidFill>
                <a:prstClr val="black"/>
              </a:solidFill>
            </a:endParaRPr>
          </a:p>
          <a:p>
            <a:pPr>
              <a:spcBef>
                <a:spcPct val="0"/>
              </a:spcBef>
              <a:buNone/>
              <a:defRPr/>
            </a:pPr>
            <a:endParaRPr lang="en-GB" altLang="en-US" dirty="0">
              <a:solidFill>
                <a:prstClr val="black"/>
              </a:solidFill>
            </a:endParaRPr>
          </a:p>
        </p:txBody>
      </p:sp>
      <p:sp>
        <p:nvSpPr>
          <p:cNvPr id="18435" name="TextBox 1"/>
          <p:cNvSpPr txBox="1">
            <a:spLocks noChangeArrowheads="1"/>
          </p:cNvSpPr>
          <p:nvPr/>
        </p:nvSpPr>
        <p:spPr bwMode="auto">
          <a:xfrm>
            <a:off x="1795463" y="260350"/>
            <a:ext cx="5149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defRPr/>
            </a:pPr>
            <a:r>
              <a:rPr lang="en-GB" sz="1100" kern="1400" dirty="0">
                <a:solidFill>
                  <a:srgbClr val="000000"/>
                </a:solidFill>
                <a:latin typeface="Times New Roman" panose="02020603050405020304" pitchFamily="18" charset="0"/>
              </a:rPr>
              <a:t> </a:t>
            </a:r>
          </a:p>
        </p:txBody>
      </p:sp>
      <p:sp>
        <p:nvSpPr>
          <p:cNvPr id="7" name="Rounded Rectangle 6"/>
          <p:cNvSpPr/>
          <p:nvPr/>
        </p:nvSpPr>
        <p:spPr>
          <a:xfrm>
            <a:off x="5579612" y="1489165"/>
            <a:ext cx="3996914" cy="426720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b="1" u="sng" kern="1400" dirty="0">
              <a:solidFill>
                <a:srgbClr val="000000"/>
              </a:solidFill>
              <a:latin typeface="Calibri" panose="020F0502020204030204" pitchFamily="34" charset="0"/>
            </a:endParaRPr>
          </a:p>
          <a:p>
            <a:pPr algn="ctr">
              <a:defRPr/>
            </a:pPr>
            <a:endParaRPr lang="en-GB" sz="1600" b="1" u="sng" kern="1400" dirty="0">
              <a:solidFill>
                <a:srgbClr val="000000"/>
              </a:solidFill>
              <a:latin typeface="Calibri" panose="020F0502020204030204" pitchFamily="34" charset="0"/>
            </a:endParaRPr>
          </a:p>
          <a:p>
            <a:pPr algn="ctr">
              <a:defRPr/>
            </a:pPr>
            <a:r>
              <a:rPr lang="en-GB" sz="1600" b="1" u="sng" kern="1400" dirty="0">
                <a:solidFill>
                  <a:srgbClr val="000000"/>
                </a:solidFill>
                <a:latin typeface="Calibri" panose="020F0502020204030204" pitchFamily="34" charset="0"/>
              </a:rPr>
              <a:t>Sports Hall</a:t>
            </a:r>
            <a:endParaRPr lang="en-GB" sz="1600" kern="1400" dirty="0">
              <a:solidFill>
                <a:srgbClr val="000000"/>
              </a:solidFill>
              <a:latin typeface="Times New Roman" panose="02020603050405020304" pitchFamily="18" charset="0"/>
            </a:endParaRPr>
          </a:p>
          <a:p>
            <a:pPr algn="ctr">
              <a:defRPr/>
            </a:pPr>
            <a:r>
              <a:rPr lang="en-GB" sz="1200" b="1" u="sng" kern="1400" dirty="0">
                <a:solidFill>
                  <a:srgbClr val="000000"/>
                </a:solidFill>
                <a:latin typeface="Calibri" panose="020F0502020204030204" pitchFamily="34" charset="0"/>
              </a:rPr>
              <a:t> </a:t>
            </a:r>
            <a:endParaRPr lang="en-GB" sz="1200" kern="1400" dirty="0">
              <a:solidFill>
                <a:srgbClr val="000000"/>
              </a:solidFill>
              <a:latin typeface="Times New Roman" panose="02020603050405020304" pitchFamily="18" charset="0"/>
            </a:endParaRPr>
          </a:p>
          <a:p>
            <a:pPr>
              <a:defRPr/>
            </a:pPr>
            <a:r>
              <a:rPr lang="en-GB" sz="1200" b="1" u="sng" dirty="0">
                <a:solidFill>
                  <a:prstClr val="black"/>
                </a:solidFill>
                <a:latin typeface="Calibri"/>
              </a:rPr>
              <a:t> </a:t>
            </a:r>
            <a:endParaRPr lang="en-GB" sz="1400" dirty="0">
              <a:solidFill>
                <a:prstClr val="black"/>
              </a:solidFill>
              <a:latin typeface="Calibri"/>
            </a:endParaRPr>
          </a:p>
          <a:p>
            <a:pPr algn="ctr"/>
            <a:r>
              <a:rPr lang="en-GB" sz="1400" kern="1400" dirty="0">
                <a:solidFill>
                  <a:srgbClr val="000000"/>
                </a:solidFill>
                <a:latin typeface="Calibri" panose="020F0502020204030204" pitchFamily="34" charset="0"/>
              </a:rPr>
              <a:t>Ask Project</a:t>
            </a:r>
            <a:endParaRPr lang="en-GB" sz="1400" kern="1400" dirty="0">
              <a:solidFill>
                <a:srgbClr val="000000"/>
              </a:solidFill>
              <a:latin typeface="Times New Roman" panose="02020603050405020304" pitchFamily="18" charset="0"/>
            </a:endParaRPr>
          </a:p>
          <a:p>
            <a:pPr algn="ctr"/>
            <a:r>
              <a:rPr lang="en-GB" sz="1400" kern="1400" dirty="0" smtClean="0">
                <a:solidFill>
                  <a:srgbClr val="000000"/>
                </a:solidFill>
                <a:latin typeface="Calibri" panose="020F0502020204030204" pitchFamily="34" charset="0"/>
              </a:rPr>
              <a:t>Beauchamp </a:t>
            </a:r>
            <a:r>
              <a:rPr lang="en-GB" sz="1400" kern="1400" dirty="0">
                <a:solidFill>
                  <a:srgbClr val="000000"/>
                </a:solidFill>
                <a:latin typeface="Calibri" panose="020F0502020204030204" pitchFamily="34" charset="0"/>
              </a:rPr>
              <a:t>City 6th Form </a:t>
            </a:r>
            <a:endParaRPr lang="en-GB" sz="1400" kern="1400" dirty="0">
              <a:solidFill>
                <a:srgbClr val="000000"/>
              </a:solidFill>
              <a:latin typeface="Times New Roman" panose="02020603050405020304" pitchFamily="18" charset="0"/>
            </a:endParaRPr>
          </a:p>
          <a:p>
            <a:pPr algn="ctr"/>
            <a:r>
              <a:rPr lang="en-GB" sz="1400" kern="1400" dirty="0" smtClean="0">
                <a:solidFill>
                  <a:srgbClr val="000000"/>
                </a:solidFill>
                <a:latin typeface="Calibri" panose="020F0502020204030204" pitchFamily="34" charset="0"/>
              </a:rPr>
              <a:t>SMB Group College</a:t>
            </a:r>
            <a:endParaRPr lang="en-GB" sz="1400" kern="1400" dirty="0">
              <a:solidFill>
                <a:srgbClr val="000000"/>
              </a:solidFill>
              <a:latin typeface="Times New Roman" panose="02020603050405020304" pitchFamily="18" charset="0"/>
            </a:endParaRPr>
          </a:p>
          <a:p>
            <a:pPr algn="ctr"/>
            <a:r>
              <a:rPr lang="en-GB" sz="1400" kern="1400" dirty="0" smtClean="0">
                <a:solidFill>
                  <a:srgbClr val="000000"/>
                </a:solidFill>
                <a:latin typeface="Calibri" panose="020F0502020204030204" pitchFamily="34" charset="0"/>
              </a:rPr>
              <a:t>Connexions </a:t>
            </a:r>
            <a:r>
              <a:rPr lang="en-GB" sz="1400" kern="1400" dirty="0">
                <a:solidFill>
                  <a:srgbClr val="000000"/>
                </a:solidFill>
                <a:latin typeface="Calibri" panose="020F0502020204030204" pitchFamily="34" charset="0"/>
              </a:rPr>
              <a:t>Leicester City</a:t>
            </a:r>
            <a:endParaRPr lang="en-GB" sz="1400" kern="1400" dirty="0">
              <a:solidFill>
                <a:srgbClr val="000000"/>
              </a:solidFill>
              <a:latin typeface="Times New Roman" panose="02020603050405020304" pitchFamily="18" charset="0"/>
            </a:endParaRPr>
          </a:p>
          <a:p>
            <a:pPr algn="ctr"/>
            <a:r>
              <a:rPr lang="en-GB" sz="1400" kern="1400" dirty="0">
                <a:solidFill>
                  <a:srgbClr val="000000"/>
                </a:solidFill>
                <a:latin typeface="Calibri" panose="020F0502020204030204" pitchFamily="34" charset="0"/>
              </a:rPr>
              <a:t>Department of Work and Pensions</a:t>
            </a:r>
            <a:endParaRPr lang="en-GB" sz="1400" kern="1400" dirty="0">
              <a:solidFill>
                <a:srgbClr val="000000"/>
              </a:solidFill>
              <a:latin typeface="Times New Roman" panose="02020603050405020304" pitchFamily="18" charset="0"/>
            </a:endParaRPr>
          </a:p>
          <a:p>
            <a:pPr algn="ctr"/>
            <a:r>
              <a:rPr lang="en-GB" sz="1400" i="1" kern="1400" dirty="0" smtClean="0">
                <a:solidFill>
                  <a:srgbClr val="000000"/>
                </a:solidFill>
                <a:latin typeface="Calibri" panose="020F0502020204030204" pitchFamily="34" charset="0"/>
              </a:rPr>
              <a:t>Heart</a:t>
            </a:r>
            <a:r>
              <a:rPr lang="en-GB" sz="1400" kern="1400" dirty="0" smtClean="0">
                <a:solidFill>
                  <a:srgbClr val="000000"/>
                </a:solidFill>
                <a:latin typeface="Calibri" panose="020F0502020204030204" pitchFamily="34" charset="0"/>
              </a:rPr>
              <a:t> </a:t>
            </a:r>
            <a:r>
              <a:rPr lang="en-GB" sz="1400" kern="1400" dirty="0">
                <a:solidFill>
                  <a:srgbClr val="000000"/>
                </a:solidFill>
                <a:latin typeface="Calibri" panose="020F0502020204030204" pitchFamily="34" charset="0"/>
              </a:rPr>
              <a:t>of England Training</a:t>
            </a:r>
            <a:endParaRPr lang="en-GB" sz="1400" kern="1400" dirty="0">
              <a:solidFill>
                <a:srgbClr val="000000"/>
              </a:solidFill>
              <a:latin typeface="Times New Roman" panose="02020603050405020304" pitchFamily="18" charset="0"/>
            </a:endParaRPr>
          </a:p>
          <a:p>
            <a:pPr algn="ctr"/>
            <a:r>
              <a:rPr lang="en-GB" sz="1400" kern="1400" dirty="0" smtClean="0">
                <a:solidFill>
                  <a:srgbClr val="000000"/>
                </a:solidFill>
                <a:latin typeface="Calibri" panose="020F0502020204030204" pitchFamily="34" charset="0"/>
              </a:rPr>
              <a:t>Leicester </a:t>
            </a:r>
            <a:r>
              <a:rPr lang="en-GB" sz="1400" kern="1400" dirty="0">
                <a:solidFill>
                  <a:srgbClr val="000000"/>
                </a:solidFill>
                <a:latin typeface="Calibri" panose="020F0502020204030204" pitchFamily="34" charset="0"/>
              </a:rPr>
              <a:t>College</a:t>
            </a:r>
            <a:endParaRPr lang="en-GB" sz="1400" kern="1400" dirty="0">
              <a:solidFill>
                <a:srgbClr val="000000"/>
              </a:solidFill>
              <a:latin typeface="Times New Roman" panose="02020603050405020304" pitchFamily="18" charset="0"/>
            </a:endParaRPr>
          </a:p>
          <a:p>
            <a:pPr algn="ctr"/>
            <a:r>
              <a:rPr lang="en-GB" sz="1400" kern="1400" dirty="0">
                <a:solidFill>
                  <a:srgbClr val="000000"/>
                </a:solidFill>
                <a:latin typeface="Calibri" panose="020F0502020204030204" pitchFamily="34" charset="0"/>
              </a:rPr>
              <a:t>Leicester College Apprenticeships </a:t>
            </a:r>
            <a:endParaRPr lang="en-GB" sz="1400" kern="1400" dirty="0">
              <a:solidFill>
                <a:srgbClr val="000000"/>
              </a:solidFill>
              <a:latin typeface="Times New Roman" panose="02020603050405020304" pitchFamily="18" charset="0"/>
            </a:endParaRPr>
          </a:p>
          <a:p>
            <a:pPr algn="ctr"/>
            <a:r>
              <a:rPr lang="en-GB" sz="1400" kern="1400" dirty="0" smtClean="0">
                <a:solidFill>
                  <a:srgbClr val="000000"/>
                </a:solidFill>
                <a:latin typeface="Calibri" panose="020F0502020204030204" pitchFamily="34" charset="0"/>
              </a:rPr>
              <a:t>LEBC</a:t>
            </a:r>
            <a:endParaRPr lang="en-GB" sz="1400" kern="1400" dirty="0">
              <a:solidFill>
                <a:srgbClr val="000000"/>
              </a:solidFill>
              <a:latin typeface="Times New Roman" panose="02020603050405020304" pitchFamily="18" charset="0"/>
            </a:endParaRPr>
          </a:p>
          <a:p>
            <a:pPr algn="ctr"/>
            <a:r>
              <a:rPr lang="en-GB" sz="1400" kern="1400" dirty="0" smtClean="0">
                <a:solidFill>
                  <a:srgbClr val="000000"/>
                </a:solidFill>
                <a:latin typeface="Calibri" panose="020F0502020204030204" pitchFamily="34" charset="0"/>
              </a:rPr>
              <a:t>Loughborough </a:t>
            </a:r>
            <a:r>
              <a:rPr lang="en-GB" sz="1400" kern="1400" dirty="0">
                <a:solidFill>
                  <a:srgbClr val="000000"/>
                </a:solidFill>
                <a:latin typeface="Calibri" panose="020F0502020204030204" pitchFamily="34" charset="0"/>
              </a:rPr>
              <a:t>University</a:t>
            </a:r>
            <a:endParaRPr lang="en-GB" sz="1400" kern="1400" dirty="0">
              <a:solidFill>
                <a:srgbClr val="000000"/>
              </a:solidFill>
              <a:latin typeface="Times New Roman" panose="02020603050405020304" pitchFamily="18" charset="0"/>
            </a:endParaRPr>
          </a:p>
          <a:p>
            <a:pPr algn="ctr"/>
            <a:r>
              <a:rPr lang="en-GB" sz="1400" kern="1400" dirty="0" smtClean="0">
                <a:solidFill>
                  <a:srgbClr val="000000"/>
                </a:solidFill>
                <a:latin typeface="Calibri" panose="020F0502020204030204" pitchFamily="34" charset="0"/>
              </a:rPr>
              <a:t>Nth Warwickshire &amp; </a:t>
            </a:r>
            <a:r>
              <a:rPr lang="en-GB" sz="1400" kern="1400" dirty="0" err="1" smtClean="0">
                <a:solidFill>
                  <a:srgbClr val="000000"/>
                </a:solidFill>
                <a:latin typeface="Calibri" panose="020F0502020204030204" pitchFamily="34" charset="0"/>
              </a:rPr>
              <a:t>Sth</a:t>
            </a:r>
            <a:r>
              <a:rPr lang="en-GB" sz="1400" kern="1400" dirty="0" smtClean="0">
                <a:solidFill>
                  <a:srgbClr val="000000"/>
                </a:solidFill>
                <a:latin typeface="Calibri" panose="020F0502020204030204" pitchFamily="34" charset="0"/>
              </a:rPr>
              <a:t> Leicestershire College </a:t>
            </a:r>
          </a:p>
          <a:p>
            <a:pPr algn="ctr"/>
            <a:r>
              <a:rPr lang="en-GB" sz="1400" kern="1400" dirty="0" smtClean="0">
                <a:solidFill>
                  <a:srgbClr val="000000"/>
                </a:solidFill>
                <a:latin typeface="Calibri" panose="020F0502020204030204" pitchFamily="34" charset="0"/>
              </a:rPr>
              <a:t>Royal Air Force</a:t>
            </a:r>
          </a:p>
          <a:p>
            <a:pPr algn="ctr"/>
            <a:r>
              <a:rPr lang="en-GB" sz="1400" kern="1400" dirty="0" smtClean="0">
                <a:solidFill>
                  <a:srgbClr val="000000"/>
                </a:solidFill>
                <a:latin typeface="Calibri" panose="020F0502020204030204" pitchFamily="34" charset="0"/>
              </a:rPr>
              <a:t>University of Leicester</a:t>
            </a:r>
          </a:p>
          <a:p>
            <a:pPr algn="ctr"/>
            <a:r>
              <a:rPr lang="en-GB" sz="1400" kern="1400" dirty="0" smtClean="0">
                <a:solidFill>
                  <a:srgbClr val="000000"/>
                </a:solidFill>
                <a:latin typeface="Calibri" panose="020F0502020204030204" pitchFamily="34" charset="0"/>
              </a:rPr>
              <a:t>University of Nottingham</a:t>
            </a:r>
          </a:p>
          <a:p>
            <a:pPr algn="ctr"/>
            <a:r>
              <a:rPr lang="en-GB" sz="1400" kern="1400" dirty="0" smtClean="0">
                <a:solidFill>
                  <a:srgbClr val="000000"/>
                </a:solidFill>
                <a:latin typeface="Calibri" panose="020F0502020204030204" pitchFamily="34" charset="0"/>
              </a:rPr>
              <a:t>WQE College </a:t>
            </a:r>
            <a:endParaRPr lang="en-GB" sz="1400" kern="1400" dirty="0">
              <a:solidFill>
                <a:srgbClr val="000000"/>
              </a:solidFill>
              <a:latin typeface="Times New Roman" panose="02020603050405020304" pitchFamily="18" charset="0"/>
            </a:endParaRPr>
          </a:p>
          <a:p>
            <a:pPr algn="ctr">
              <a:defRPr/>
            </a:pPr>
            <a:r>
              <a:rPr lang="en-GB" sz="1600" kern="1400" dirty="0">
                <a:solidFill>
                  <a:srgbClr val="000000"/>
                </a:solidFill>
                <a:latin typeface="Calibri" panose="020F0502020204030204" pitchFamily="34" charset="0"/>
              </a:rPr>
              <a:t> </a:t>
            </a:r>
            <a:endParaRPr lang="en-GB" sz="1100" kern="1400" dirty="0">
              <a:solidFill>
                <a:srgbClr val="000000"/>
              </a:solidFill>
              <a:latin typeface="Times New Roman" panose="02020603050405020304" pitchFamily="18" charset="0"/>
            </a:endParaRPr>
          </a:p>
          <a:p>
            <a:pPr>
              <a:defRPr/>
            </a:pPr>
            <a:r>
              <a:rPr lang="en-GB" sz="1100" kern="1400" dirty="0">
                <a:solidFill>
                  <a:srgbClr val="000000"/>
                </a:solidFill>
                <a:latin typeface="Calibri" panose="020F0502020204030204" pitchFamily="34" charset="0"/>
              </a:rPr>
              <a:t> </a:t>
            </a:r>
            <a:endParaRPr lang="en-GB" sz="1100" kern="1400" dirty="0">
              <a:solidFill>
                <a:srgbClr val="000000"/>
              </a:solidFill>
              <a:latin typeface="Times New Roman" panose="02020603050405020304" pitchFamily="18" charset="0"/>
            </a:endParaRPr>
          </a:p>
          <a:p>
            <a:pPr>
              <a:defRPr/>
            </a:pPr>
            <a:r>
              <a:rPr lang="en-GB" sz="1100" kern="1400" dirty="0">
                <a:solidFill>
                  <a:srgbClr val="000000"/>
                </a:solidFill>
                <a:latin typeface="Times New Roman" panose="02020603050405020304" pitchFamily="18" charset="0"/>
              </a:rPr>
              <a:t> </a:t>
            </a:r>
          </a:p>
        </p:txBody>
      </p:sp>
      <p:sp>
        <p:nvSpPr>
          <p:cNvPr id="8" name="Rounded Rectangle 7"/>
          <p:cNvSpPr/>
          <p:nvPr/>
        </p:nvSpPr>
        <p:spPr>
          <a:xfrm>
            <a:off x="2984295" y="1945763"/>
            <a:ext cx="2440413" cy="299695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kern="1400" dirty="0">
              <a:solidFill>
                <a:srgbClr val="000000"/>
              </a:solidFill>
              <a:latin typeface="Times New Roman" panose="02020603050405020304" pitchFamily="18" charset="0"/>
            </a:endParaRPr>
          </a:p>
          <a:p>
            <a:pPr algn="ctr">
              <a:defRPr/>
            </a:pPr>
            <a:r>
              <a:rPr lang="en-GB" sz="1600" b="1" u="sng" kern="1400" dirty="0">
                <a:solidFill>
                  <a:srgbClr val="000000"/>
                </a:solidFill>
                <a:latin typeface="Calibri" panose="020F0502020204030204" pitchFamily="34" charset="0"/>
              </a:rPr>
              <a:t>Dining Hall</a:t>
            </a:r>
            <a:endParaRPr lang="en-GB" sz="1600" kern="1400" dirty="0">
              <a:solidFill>
                <a:srgbClr val="000000"/>
              </a:solidFill>
              <a:latin typeface="Times New Roman" panose="02020603050405020304" pitchFamily="18" charset="0"/>
            </a:endParaRPr>
          </a:p>
          <a:p>
            <a:pPr algn="ctr">
              <a:defRPr/>
            </a:pPr>
            <a:r>
              <a:rPr lang="en-GB" sz="1400" dirty="0">
                <a:solidFill>
                  <a:srgbClr val="000000"/>
                </a:solidFill>
                <a:latin typeface="Calibri" panose="020F0502020204030204" pitchFamily="34" charset="0"/>
              </a:rPr>
              <a:t> </a:t>
            </a:r>
            <a:endParaRPr lang="en-GB" sz="1400" kern="1400" dirty="0">
              <a:solidFill>
                <a:srgbClr val="000000"/>
              </a:solidFill>
              <a:latin typeface="Times New Roman" panose="02020603050405020304" pitchFamily="18" charset="0"/>
            </a:endParaRPr>
          </a:p>
          <a:p>
            <a:pPr algn="ctr">
              <a:defRPr/>
            </a:pPr>
            <a:r>
              <a:rPr lang="en-GB" sz="1400" dirty="0">
                <a:solidFill>
                  <a:srgbClr val="000000"/>
                </a:solidFill>
                <a:latin typeface="Calibri" panose="020F0502020204030204" pitchFamily="34" charset="0"/>
              </a:rPr>
              <a:t> </a:t>
            </a:r>
            <a:endParaRPr lang="en-GB" sz="1400" kern="1400" dirty="0">
              <a:solidFill>
                <a:srgbClr val="000000"/>
              </a:solidFill>
              <a:latin typeface="Times New Roman" panose="02020603050405020304" pitchFamily="18" charset="0"/>
            </a:endParaRPr>
          </a:p>
          <a:p>
            <a:pPr algn="ctr">
              <a:defRPr/>
            </a:pPr>
            <a:r>
              <a:rPr lang="en-GB" sz="1400" dirty="0" err="1" smtClean="0">
                <a:solidFill>
                  <a:prstClr val="black"/>
                </a:solidFill>
                <a:latin typeface="Calibri"/>
              </a:rPr>
              <a:t>Bradgate</a:t>
            </a:r>
            <a:r>
              <a:rPr lang="en-GB" sz="1400" dirty="0" smtClean="0">
                <a:solidFill>
                  <a:prstClr val="black"/>
                </a:solidFill>
                <a:latin typeface="Calibri"/>
              </a:rPr>
              <a:t> 6</a:t>
            </a:r>
            <a:r>
              <a:rPr lang="en-GB" sz="1400" baseline="30000" dirty="0" smtClean="0">
                <a:solidFill>
                  <a:prstClr val="black"/>
                </a:solidFill>
                <a:latin typeface="Calibri"/>
              </a:rPr>
              <a:t>th</a:t>
            </a:r>
            <a:r>
              <a:rPr lang="en-GB" sz="1400" dirty="0" smtClean="0">
                <a:solidFill>
                  <a:prstClr val="black"/>
                </a:solidFill>
                <a:latin typeface="Calibri"/>
              </a:rPr>
              <a:t> Form</a:t>
            </a:r>
          </a:p>
          <a:p>
            <a:pPr algn="ctr">
              <a:defRPr/>
            </a:pPr>
            <a:r>
              <a:rPr lang="en-GB" sz="1400" dirty="0" smtClean="0">
                <a:solidFill>
                  <a:prstClr val="black"/>
                </a:solidFill>
                <a:latin typeface="Calibri"/>
              </a:rPr>
              <a:t>Gateway College</a:t>
            </a:r>
          </a:p>
          <a:p>
            <a:pPr algn="ctr">
              <a:defRPr/>
            </a:pPr>
            <a:r>
              <a:rPr lang="en-GB" sz="1400" dirty="0" smtClean="0">
                <a:solidFill>
                  <a:prstClr val="black"/>
                </a:solidFill>
                <a:latin typeface="Calibri"/>
              </a:rPr>
              <a:t>Juniper Training</a:t>
            </a:r>
          </a:p>
          <a:p>
            <a:pPr algn="ctr">
              <a:defRPr/>
            </a:pPr>
            <a:r>
              <a:rPr lang="en-GB" sz="1400" dirty="0" smtClean="0">
                <a:solidFill>
                  <a:prstClr val="black"/>
                </a:solidFill>
                <a:latin typeface="Calibri"/>
              </a:rPr>
              <a:t>Loughborough College</a:t>
            </a:r>
          </a:p>
          <a:p>
            <a:pPr algn="ctr">
              <a:defRPr/>
            </a:pPr>
            <a:r>
              <a:rPr lang="en-GB" sz="1400" dirty="0" smtClean="0">
                <a:solidFill>
                  <a:prstClr val="black"/>
                </a:solidFill>
                <a:latin typeface="Calibri"/>
              </a:rPr>
              <a:t>National Space Academy</a:t>
            </a:r>
          </a:p>
          <a:p>
            <a:pPr algn="ctr">
              <a:defRPr/>
            </a:pPr>
            <a:r>
              <a:rPr lang="en-GB" sz="1400" dirty="0" smtClean="0">
                <a:solidFill>
                  <a:prstClr val="black"/>
                </a:solidFill>
                <a:latin typeface="Calibri"/>
              </a:rPr>
              <a:t>NCS (National Citizen Service)</a:t>
            </a:r>
          </a:p>
          <a:p>
            <a:pPr algn="ctr">
              <a:defRPr/>
            </a:pPr>
            <a:r>
              <a:rPr lang="en-GB" sz="1400" dirty="0" smtClean="0">
                <a:solidFill>
                  <a:prstClr val="black"/>
                </a:solidFill>
                <a:latin typeface="Calibri"/>
              </a:rPr>
              <a:t>Police</a:t>
            </a:r>
          </a:p>
          <a:p>
            <a:pPr>
              <a:defRPr/>
            </a:pPr>
            <a:r>
              <a:rPr lang="en-GB" sz="1200" dirty="0">
                <a:solidFill>
                  <a:prstClr val="white"/>
                </a:solidFill>
                <a:latin typeface="Calibri"/>
              </a:rPr>
              <a:t> </a:t>
            </a:r>
          </a:p>
          <a:p>
            <a:pPr>
              <a:defRPr/>
            </a:pPr>
            <a:r>
              <a:rPr lang="en-GB" sz="1200" dirty="0">
                <a:solidFill>
                  <a:prstClr val="white"/>
                </a:solidFill>
                <a:latin typeface="Calibri"/>
              </a:rPr>
              <a:t> </a:t>
            </a:r>
          </a:p>
          <a:p>
            <a:pPr>
              <a:defRPr/>
            </a:pPr>
            <a:r>
              <a:rPr lang="en-GB" sz="1200" dirty="0">
                <a:solidFill>
                  <a:prstClr val="white"/>
                </a:solidFill>
                <a:latin typeface="Calibri"/>
              </a:rPr>
              <a:t> </a:t>
            </a:r>
          </a:p>
        </p:txBody>
      </p:sp>
      <p:sp>
        <p:nvSpPr>
          <p:cNvPr id="2" name="Rounded Rectangle 1"/>
          <p:cNvSpPr/>
          <p:nvPr/>
        </p:nvSpPr>
        <p:spPr>
          <a:xfrm>
            <a:off x="139337" y="2412272"/>
            <a:ext cx="2690054" cy="2063934"/>
          </a:xfrm>
          <a:prstGeom prst="round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u="sng" dirty="0" smtClean="0">
                <a:solidFill>
                  <a:schemeClr val="tx1"/>
                </a:solidFill>
              </a:rPr>
              <a:t>Main Hall</a:t>
            </a:r>
          </a:p>
          <a:p>
            <a:pPr algn="ctr"/>
            <a:endParaRPr lang="en-GB" sz="1200" b="1" u="sng" dirty="0">
              <a:solidFill>
                <a:schemeClr val="tx1"/>
              </a:solidFill>
            </a:endParaRPr>
          </a:p>
          <a:p>
            <a:pPr algn="ctr"/>
            <a:r>
              <a:rPr lang="en-GB" sz="1400" dirty="0">
                <a:solidFill>
                  <a:schemeClr val="tx1"/>
                </a:solidFill>
              </a:rPr>
              <a:t>Beauchamp College</a:t>
            </a:r>
          </a:p>
          <a:p>
            <a:pPr algn="ctr"/>
            <a:r>
              <a:rPr lang="en-GB" sz="1400" dirty="0">
                <a:solidFill>
                  <a:schemeClr val="tx1"/>
                </a:solidFill>
              </a:rPr>
              <a:t>British Army </a:t>
            </a:r>
          </a:p>
          <a:p>
            <a:pPr algn="ctr"/>
            <a:r>
              <a:rPr lang="en-GB" sz="1400" dirty="0">
                <a:solidFill>
                  <a:schemeClr val="tx1"/>
                </a:solidFill>
              </a:rPr>
              <a:t>The City of Leicester College</a:t>
            </a:r>
          </a:p>
          <a:p>
            <a:pPr algn="ctr"/>
            <a:r>
              <a:rPr lang="en-GB" sz="1400" dirty="0">
                <a:solidFill>
                  <a:schemeClr val="tx1"/>
                </a:solidFill>
              </a:rPr>
              <a:t> De Montfort University</a:t>
            </a:r>
          </a:p>
          <a:p>
            <a:r>
              <a:rPr lang="en-GB" sz="1400" dirty="0">
                <a:solidFill>
                  <a:schemeClr val="tx1"/>
                </a:solidFill>
              </a:rPr>
              <a:t> </a:t>
            </a:r>
          </a:p>
          <a:p>
            <a:pPr algn="ctr"/>
            <a:r>
              <a:rPr lang="en-GB" sz="1400" b="1" u="sng" dirty="0" smtClean="0">
                <a:solidFill>
                  <a:schemeClr val="tx1"/>
                </a:solidFill>
              </a:rPr>
              <a:t> </a:t>
            </a:r>
            <a:endParaRPr lang="en-GB" sz="1400" b="1" u="sng" dirty="0">
              <a:solidFill>
                <a:schemeClr val="tx1"/>
              </a:solidFill>
            </a:endParaRPr>
          </a:p>
        </p:txBody>
      </p:sp>
    </p:spTree>
    <p:extLst>
      <p:ext uri="{BB962C8B-B14F-4D97-AF65-F5344CB8AC3E}">
        <p14:creationId xmlns:p14="http://schemas.microsoft.com/office/powerpoint/2010/main" val="3707186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GB" altLang="en-US" smtClean="0"/>
          </a:p>
        </p:txBody>
      </p:sp>
      <p:sp>
        <p:nvSpPr>
          <p:cNvPr id="19459" name="Content Placeholder 2"/>
          <p:cNvSpPr>
            <a:spLocks noGrp="1"/>
          </p:cNvSpPr>
          <p:nvPr>
            <p:ph idx="1"/>
          </p:nvPr>
        </p:nvSpPr>
        <p:spPr>
          <a:xfrm>
            <a:off x="1703389" y="1600201"/>
            <a:ext cx="8713787" cy="4525963"/>
          </a:xfrm>
        </p:spPr>
        <p:txBody>
          <a:bodyPr/>
          <a:lstStyle/>
          <a:p>
            <a:pPr marL="0" indent="0">
              <a:buNone/>
            </a:pPr>
            <a:endParaRPr lang="en-GB" altLang="en-US" dirty="0" smtClean="0"/>
          </a:p>
          <a:p>
            <a:pPr marL="0" indent="0">
              <a:buNone/>
            </a:pPr>
            <a:r>
              <a:rPr lang="en-GB" altLang="en-US" dirty="0" smtClean="0">
                <a:latin typeface="+mn-lt"/>
              </a:rPr>
              <a:t>This evening is designed </a:t>
            </a:r>
            <a:r>
              <a:rPr lang="en-GB" altLang="en-US" dirty="0" smtClean="0">
                <a:solidFill>
                  <a:srgbClr val="FF0000"/>
                </a:solidFill>
                <a:latin typeface="+mn-lt"/>
              </a:rPr>
              <a:t>for students</a:t>
            </a:r>
            <a:r>
              <a:rPr lang="en-GB" altLang="en-US" dirty="0" smtClean="0">
                <a:latin typeface="+mn-lt"/>
              </a:rPr>
              <a:t>, to help </a:t>
            </a:r>
            <a:r>
              <a:rPr lang="en-GB" altLang="en-US" dirty="0" smtClean="0">
                <a:solidFill>
                  <a:srgbClr val="FF0000"/>
                </a:solidFill>
                <a:latin typeface="+mn-lt"/>
              </a:rPr>
              <a:t>them</a:t>
            </a:r>
            <a:r>
              <a:rPr lang="en-GB" altLang="en-US" dirty="0" smtClean="0">
                <a:latin typeface="+mn-lt"/>
              </a:rPr>
              <a:t> make well informed decisions about </a:t>
            </a:r>
            <a:r>
              <a:rPr lang="en-GB" altLang="en-US" dirty="0" smtClean="0">
                <a:solidFill>
                  <a:srgbClr val="FF0000"/>
                </a:solidFill>
                <a:latin typeface="+mn-lt"/>
              </a:rPr>
              <a:t>their </a:t>
            </a:r>
            <a:r>
              <a:rPr lang="en-GB" altLang="en-US" dirty="0" smtClean="0">
                <a:latin typeface="+mn-lt"/>
              </a:rPr>
              <a:t>future. </a:t>
            </a:r>
          </a:p>
          <a:p>
            <a:pPr marL="0" indent="0">
              <a:buNone/>
            </a:pPr>
            <a:endParaRPr lang="en-GB" altLang="en-US" dirty="0" smtClean="0">
              <a:latin typeface="+mn-lt"/>
            </a:endParaRPr>
          </a:p>
          <a:p>
            <a:pPr marL="0" indent="0" algn="ctr">
              <a:buNone/>
            </a:pPr>
            <a:r>
              <a:rPr lang="en-GB" altLang="en-US" dirty="0" smtClean="0">
                <a:latin typeface="+mn-lt"/>
              </a:rPr>
              <a:t>Have a good evening </a:t>
            </a:r>
            <a:r>
              <a:rPr lang="en-GB" altLang="en-US" dirty="0" smtClean="0">
                <a:latin typeface="+mn-lt"/>
                <a:sym typeface="Wingdings" panose="05000000000000000000" pitchFamily="2" charset="2"/>
              </a:rPr>
              <a:t></a:t>
            </a:r>
          </a:p>
          <a:p>
            <a:pPr marL="0" indent="0">
              <a:buNone/>
            </a:pPr>
            <a:endParaRPr lang="en-GB" altLang="en-US" dirty="0" smtClean="0">
              <a:latin typeface="+mn-lt"/>
              <a:sym typeface="Wingdings" panose="05000000000000000000" pitchFamily="2" charset="2"/>
            </a:endParaRPr>
          </a:p>
        </p:txBody>
      </p:sp>
    </p:spTree>
    <p:extLst>
      <p:ext uri="{BB962C8B-B14F-4D97-AF65-F5344CB8AC3E}">
        <p14:creationId xmlns:p14="http://schemas.microsoft.com/office/powerpoint/2010/main" val="18275598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5683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556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cr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1989" y="188913"/>
            <a:ext cx="8667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2"/>
          <p:cNvSpPr txBox="1">
            <a:spLocks noChangeArrowheads="1"/>
          </p:cNvSpPr>
          <p:nvPr/>
        </p:nvSpPr>
        <p:spPr bwMode="auto">
          <a:xfrm>
            <a:off x="2209800" y="2130426"/>
            <a:ext cx="7772400" cy="1470025"/>
          </a:xfrm>
          <a:prstGeom prst="rect">
            <a:avLst/>
          </a:prstGeom>
          <a:noFill/>
          <a:ln w="9525">
            <a:noFill/>
            <a:miter lim="800000"/>
            <a:headEnd/>
            <a:tailEnd/>
          </a:ln>
          <a:effectLst/>
        </p:spPr>
        <p:txBody>
          <a:bodyPr anchor="ctr"/>
          <a:lstStyle/>
          <a:p>
            <a:pPr algn="ctr" eaLnBrk="1" hangingPunct="1">
              <a:defRPr/>
            </a:pPr>
            <a:r>
              <a:rPr lang="en-GB" sz="4800" kern="0" dirty="0">
                <a:solidFill>
                  <a:schemeClr val="tx2"/>
                </a:solidFill>
                <a:ea typeface="+mj-ea"/>
                <a:cs typeface="+mj-cs"/>
              </a:rPr>
              <a:t>Qualifications &amp; </a:t>
            </a:r>
            <a:br>
              <a:rPr lang="en-GB" sz="4800" kern="0" dirty="0">
                <a:solidFill>
                  <a:schemeClr val="tx2"/>
                </a:solidFill>
                <a:ea typeface="+mj-ea"/>
                <a:cs typeface="+mj-cs"/>
              </a:rPr>
            </a:br>
            <a:r>
              <a:rPr lang="en-GB" sz="4800" kern="0" dirty="0">
                <a:solidFill>
                  <a:schemeClr val="tx2"/>
                </a:solidFill>
                <a:ea typeface="+mj-ea"/>
                <a:cs typeface="+mj-cs"/>
              </a:rPr>
              <a:t>Entry Requirements</a:t>
            </a:r>
            <a:endParaRPr lang="en-US" sz="4800" kern="0" dirty="0">
              <a:solidFill>
                <a:schemeClr val="tx2"/>
              </a:solidFill>
              <a:ea typeface="+mj-ea"/>
              <a:cs typeface="+mj-cs"/>
            </a:endParaRPr>
          </a:p>
        </p:txBody>
      </p:sp>
      <p:sp>
        <p:nvSpPr>
          <p:cNvPr id="6148" name="Text Box 6"/>
          <p:cNvSpPr txBox="1">
            <a:spLocks noChangeArrowheads="1"/>
          </p:cNvSpPr>
          <p:nvPr/>
        </p:nvSpPr>
        <p:spPr bwMode="auto">
          <a:xfrm>
            <a:off x="7608889" y="333376"/>
            <a:ext cx="18700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GB" altLang="en-US" sz="1600">
                <a:solidFill>
                  <a:srgbClr val="000000"/>
                </a:solidFill>
              </a:rPr>
              <a:t>Soar Valley College</a:t>
            </a:r>
            <a:endParaRPr lang="en-US" altLang="en-US" sz="1600"/>
          </a:p>
        </p:txBody>
      </p:sp>
    </p:spTree>
    <p:extLst>
      <p:ext uri="{BB962C8B-B14F-4D97-AF65-F5344CB8AC3E}">
        <p14:creationId xmlns:p14="http://schemas.microsoft.com/office/powerpoint/2010/main" val="7484564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08055366"/>
              </p:ext>
            </p:extLst>
          </p:nvPr>
        </p:nvGraphicFramePr>
        <p:xfrm>
          <a:off x="0" y="923333"/>
          <a:ext cx="11958762" cy="5548592"/>
        </p:xfrm>
        <a:graphic>
          <a:graphicData uri="http://schemas.openxmlformats.org/drawingml/2006/table">
            <a:tbl>
              <a:tblPr firstRow="1" bandRow="1">
                <a:tableStyleId>{5C22544A-7EE6-4342-B048-85BDC9FD1C3A}</a:tableStyleId>
              </a:tblPr>
              <a:tblGrid>
                <a:gridCol w="11958762">
                  <a:extLst>
                    <a:ext uri="{9D8B030D-6E8A-4147-A177-3AD203B41FA5}">
                      <a16:colId xmlns:a16="http://schemas.microsoft.com/office/drawing/2014/main" val="20000"/>
                    </a:ext>
                  </a:extLst>
                </a:gridCol>
              </a:tblGrid>
              <a:tr h="336294">
                <a:tc>
                  <a:txBody>
                    <a:bodyPr/>
                    <a:lstStyle/>
                    <a:p>
                      <a:r>
                        <a:rPr lang="en-GB" sz="1600" dirty="0" smtClean="0">
                          <a:latin typeface="+mn-lt"/>
                        </a:rPr>
                        <a:t>Post 16 Options for Education and</a:t>
                      </a:r>
                      <a:r>
                        <a:rPr lang="en-GB" sz="1600" baseline="0" dirty="0" smtClean="0">
                          <a:latin typeface="+mn-lt"/>
                        </a:rPr>
                        <a:t> Training</a:t>
                      </a:r>
                      <a:endParaRPr lang="en-GB" sz="1600" dirty="0">
                        <a:latin typeface="+mn-lt"/>
                      </a:endParaRPr>
                    </a:p>
                  </a:txBody>
                  <a:tcPr marL="91443" marR="91443" marT="45717" marB="45717"/>
                </a:tc>
                <a:extLst>
                  <a:ext uri="{0D108BD9-81ED-4DB2-BD59-A6C34878D82A}">
                    <a16:rowId xmlns:a16="http://schemas.microsoft.com/office/drawing/2014/main" val="10000"/>
                  </a:ext>
                </a:extLst>
              </a:tr>
              <a:tr h="7643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mn-lt"/>
                        </a:rPr>
                        <a:t>A levels </a:t>
                      </a:r>
                      <a:r>
                        <a:rPr kumimoji="0" lang="en-GB" sz="1100" b="0" i="0" u="none" strike="noStrike" cap="none" normalizeH="0" baseline="0" dirty="0" smtClean="0">
                          <a:ln>
                            <a:noFill/>
                          </a:ln>
                          <a:solidFill>
                            <a:srgbClr val="000000"/>
                          </a:solidFill>
                          <a:effectLst/>
                          <a:latin typeface="+mn-lt"/>
                        </a:rPr>
                        <a:t>are </a:t>
                      </a:r>
                      <a:r>
                        <a:rPr kumimoji="0" lang="en-GB" sz="1100" b="1" i="0" u="none" strike="noStrike" cap="none" normalizeH="0" baseline="0" dirty="0" smtClean="0">
                          <a:ln>
                            <a:noFill/>
                          </a:ln>
                          <a:solidFill>
                            <a:srgbClr val="000000"/>
                          </a:solidFill>
                          <a:effectLst/>
                          <a:latin typeface="+mn-lt"/>
                        </a:rPr>
                        <a:t>level 3</a:t>
                      </a:r>
                      <a:r>
                        <a:rPr kumimoji="0" lang="en-GB" sz="1100" b="0" i="0" u="none" strike="noStrike" cap="none" normalizeH="0" baseline="0" dirty="0" smtClean="0">
                          <a:ln>
                            <a:noFill/>
                          </a:ln>
                          <a:solidFill>
                            <a:srgbClr val="000000"/>
                          </a:solidFill>
                          <a:effectLst/>
                          <a:latin typeface="+mn-lt"/>
                        </a:rPr>
                        <a:t> qualifications.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000000"/>
                          </a:solidFill>
                          <a:effectLst/>
                          <a:latin typeface="+mn-lt"/>
                        </a:rPr>
                        <a:t>You can study A levels at sixth form or college. They are available in lots of different subjects such as Business, Drama, History and French. Most A levels are split into units and take two years to complete. Some colleges may still offer AS levels in some subjects.</a:t>
                      </a:r>
                    </a:p>
                    <a:p>
                      <a:endParaRPr lang="en-GB" sz="1100" dirty="0">
                        <a:latin typeface="+mn-lt"/>
                      </a:endParaRPr>
                    </a:p>
                  </a:txBody>
                  <a:tcPr marL="91443" marR="91443" marT="45717" marB="45717"/>
                </a:tc>
                <a:extLst>
                  <a:ext uri="{0D108BD9-81ED-4DB2-BD59-A6C34878D82A}">
                    <a16:rowId xmlns:a16="http://schemas.microsoft.com/office/drawing/2014/main" val="10001"/>
                  </a:ext>
                </a:extLst>
              </a:tr>
              <a:tr h="764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cap="none" normalizeH="0" baseline="0" dirty="0" smtClean="0">
                          <a:ln>
                            <a:noFill/>
                          </a:ln>
                          <a:solidFill>
                            <a:srgbClr val="000000"/>
                          </a:solidFill>
                          <a:effectLst/>
                          <a:latin typeface="+mn-lt"/>
                        </a:rPr>
                        <a:t>Vocational Qualifications </a:t>
                      </a:r>
                      <a:r>
                        <a:rPr kumimoji="0" lang="en-GB" sz="1100" b="0" i="0" u="none" strike="noStrike" cap="none" normalizeH="0" baseline="0" dirty="0" smtClean="0">
                          <a:ln>
                            <a:noFill/>
                          </a:ln>
                          <a:solidFill>
                            <a:srgbClr val="000000"/>
                          </a:solidFill>
                          <a:effectLst/>
                          <a:latin typeface="+mn-lt"/>
                        </a:rPr>
                        <a:t>are </a:t>
                      </a:r>
                      <a:r>
                        <a:rPr kumimoji="0" lang="en-GB" sz="1100" b="1" i="0" u="none" strike="noStrike" cap="none" normalizeH="0" baseline="0" dirty="0" smtClean="0">
                          <a:ln>
                            <a:noFill/>
                          </a:ln>
                          <a:solidFill>
                            <a:srgbClr val="000000"/>
                          </a:solidFill>
                          <a:effectLst/>
                          <a:latin typeface="+mn-lt"/>
                        </a:rPr>
                        <a:t>Entry Level, Level 1, Level 2 and Level 3 </a:t>
                      </a:r>
                      <a:r>
                        <a:rPr kumimoji="0" lang="en-GB" sz="1100" b="0" i="0" u="none" strike="noStrike" cap="none" normalizeH="0" baseline="0" dirty="0" smtClean="0">
                          <a:ln>
                            <a:noFill/>
                          </a:ln>
                          <a:solidFill>
                            <a:srgbClr val="000000"/>
                          </a:solidFill>
                          <a:effectLst/>
                          <a:latin typeface="+mn-lt"/>
                        </a:rPr>
                        <a:t>qualifications. These are BTEC Awards, Diplomas &amp; Certificates. VRQs are work related and are designed to give you the skills that employers are looking for. They are available in many different subjects including animal care, art and design and accounting.</a:t>
                      </a:r>
                    </a:p>
                    <a:p>
                      <a:endParaRPr lang="en-GB" sz="1100" dirty="0">
                        <a:latin typeface="+mn-lt"/>
                      </a:endParaRPr>
                    </a:p>
                  </a:txBody>
                  <a:tcPr marL="91443" marR="91443" marT="45717" marB="45717"/>
                </a:tc>
                <a:extLst>
                  <a:ext uri="{0D108BD9-81ED-4DB2-BD59-A6C34878D82A}">
                    <a16:rowId xmlns:a16="http://schemas.microsoft.com/office/drawing/2014/main" val="10002"/>
                  </a:ext>
                </a:extLst>
              </a:tr>
              <a:tr h="871317">
                <a:tc>
                  <a:txBody>
                    <a:bodyPr/>
                    <a:lstStyle/>
                    <a:p>
                      <a:r>
                        <a:rPr lang="en-GB" sz="1100" b="1" kern="1200" dirty="0" smtClean="0">
                          <a:solidFill>
                            <a:schemeClr val="accent4">
                              <a:lumMod val="10000"/>
                            </a:schemeClr>
                          </a:solidFill>
                          <a:latin typeface="+mn-lt"/>
                          <a:ea typeface="Verdana" pitchFamily="34" charset="0"/>
                          <a:cs typeface="Verdana" pitchFamily="34" charset="0"/>
                        </a:rPr>
                        <a:t>GCSEs are level 1 and level 2 qualifications (Gateway, Regent &amp; Leicester College)</a:t>
                      </a:r>
                    </a:p>
                    <a:p>
                      <a:r>
                        <a:rPr lang="en-GB" sz="1100" kern="1200" dirty="0" smtClean="0">
                          <a:solidFill>
                            <a:schemeClr val="accent4">
                              <a:lumMod val="10000"/>
                            </a:schemeClr>
                          </a:solidFill>
                          <a:latin typeface="+mn-lt"/>
                          <a:ea typeface="Verdana" pitchFamily="34" charset="0"/>
                          <a:cs typeface="Verdana" pitchFamily="34" charset="0"/>
                        </a:rPr>
                        <a:t>GCSEs are usually completed in Years 10 and 11 at school. They are nationally recognised qualifications. </a:t>
                      </a:r>
                    </a:p>
                    <a:p>
                      <a:r>
                        <a:rPr lang="en-GB" sz="1100" kern="1200" dirty="0" smtClean="0">
                          <a:solidFill>
                            <a:schemeClr val="accent4">
                              <a:lumMod val="10000"/>
                            </a:schemeClr>
                          </a:solidFill>
                          <a:latin typeface="+mn-lt"/>
                          <a:ea typeface="Verdana" pitchFamily="34" charset="0"/>
                          <a:cs typeface="Verdana" pitchFamily="34" charset="0"/>
                        </a:rPr>
                        <a:t>GCSE’s are only available in English &amp; Maths. </a:t>
                      </a:r>
                    </a:p>
                    <a:p>
                      <a:r>
                        <a:rPr lang="en-GB" sz="1800" kern="1200" dirty="0" smtClean="0">
                          <a:solidFill>
                            <a:schemeClr val="dk1"/>
                          </a:solidFill>
                          <a:latin typeface="+mn-lt"/>
                          <a:ea typeface="Verdana" pitchFamily="34" charset="0"/>
                          <a:cs typeface="Verdana" pitchFamily="34" charset="0"/>
                        </a:rPr>
                        <a:t> </a:t>
                      </a:r>
                    </a:p>
                  </a:txBody>
                  <a:tcPr marL="91443" marR="91443" marT="45717" marB="45717"/>
                </a:tc>
                <a:extLst>
                  <a:ext uri="{0D108BD9-81ED-4DB2-BD59-A6C34878D82A}">
                    <a16:rowId xmlns:a16="http://schemas.microsoft.com/office/drawing/2014/main" val="10003"/>
                  </a:ext>
                </a:extLst>
              </a:tr>
              <a:tr h="5961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mn-lt"/>
                        </a:rPr>
                        <a:t>Apprenticeships</a:t>
                      </a:r>
                      <a:r>
                        <a:rPr kumimoji="0" lang="en-GB" sz="1100" b="0" i="0" u="none" strike="noStrike" cap="none" normalizeH="0" baseline="0" dirty="0" smtClean="0">
                          <a:ln>
                            <a:noFill/>
                          </a:ln>
                          <a:solidFill>
                            <a:srgbClr val="000000"/>
                          </a:solidFill>
                          <a:effectLst/>
                          <a:latin typeface="+mn-lt"/>
                        </a:rPr>
                        <a:t> are available at </a:t>
                      </a:r>
                      <a:r>
                        <a:rPr kumimoji="0" lang="en-GB" sz="1100" b="1" i="0" u="none" strike="noStrike" cap="none" normalizeH="0" baseline="0" dirty="0" smtClean="0">
                          <a:ln>
                            <a:noFill/>
                          </a:ln>
                          <a:solidFill>
                            <a:srgbClr val="000000"/>
                          </a:solidFill>
                          <a:effectLst/>
                          <a:latin typeface="+mn-lt"/>
                        </a:rPr>
                        <a:t>level 2 </a:t>
                      </a:r>
                      <a:r>
                        <a:rPr kumimoji="0" lang="en-GB" sz="1100" b="0" i="0" u="none" strike="noStrike" cap="none" normalizeH="0" baseline="0" dirty="0" smtClean="0">
                          <a:ln>
                            <a:noFill/>
                          </a:ln>
                          <a:solidFill>
                            <a:srgbClr val="000000"/>
                          </a:solidFill>
                          <a:effectLst/>
                          <a:latin typeface="+mn-lt"/>
                        </a:rPr>
                        <a:t>and Advanced Apprenticeships are available at </a:t>
                      </a:r>
                      <a:r>
                        <a:rPr kumimoji="0" lang="en-GB" sz="1100" b="1" i="0" u="none" strike="noStrike" cap="none" normalizeH="0" baseline="0" dirty="0" smtClean="0">
                          <a:ln>
                            <a:noFill/>
                          </a:ln>
                          <a:solidFill>
                            <a:srgbClr val="000000"/>
                          </a:solidFill>
                          <a:effectLst/>
                          <a:latin typeface="+mn-lt"/>
                        </a:rPr>
                        <a:t>level 3</a:t>
                      </a:r>
                      <a:r>
                        <a:rPr kumimoji="0" lang="en-GB" sz="1100" b="0" i="0" u="none" strike="noStrike" cap="none" normalizeH="0" baseline="0" dirty="0" smtClean="0">
                          <a:ln>
                            <a:noFill/>
                          </a:ln>
                          <a:solidFill>
                            <a:srgbClr val="000000"/>
                          </a:solidFill>
                          <a:effectLst/>
                          <a:latin typeface="+mn-lt"/>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000000"/>
                          </a:solidFill>
                          <a:effectLst/>
                          <a:latin typeface="+mn-lt"/>
                        </a:rPr>
                        <a:t>Apprenticeships offer you the opportunity to earn while you learn. They involve both on and off-the-job training. As well as working for an employer, you’ll spend some time at a college or with a training provider.</a:t>
                      </a:r>
                      <a:endParaRPr lang="en-GB" sz="1100" dirty="0">
                        <a:latin typeface="+mn-lt"/>
                      </a:endParaRPr>
                    </a:p>
                  </a:txBody>
                  <a:tcPr marL="91443" marR="91443" marT="45717" marB="45717"/>
                </a:tc>
                <a:extLst>
                  <a:ext uri="{0D108BD9-81ED-4DB2-BD59-A6C34878D82A}">
                    <a16:rowId xmlns:a16="http://schemas.microsoft.com/office/drawing/2014/main" val="10004"/>
                  </a:ext>
                </a:extLst>
              </a:tr>
              <a:tr h="7643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mn-lt"/>
                        </a:rPr>
                        <a:t>NVQs</a:t>
                      </a:r>
                      <a:r>
                        <a:rPr kumimoji="0" lang="en-GB" sz="1100" b="0" i="0" u="none" strike="noStrike" cap="none" normalizeH="0" baseline="0" dirty="0" smtClean="0">
                          <a:ln>
                            <a:noFill/>
                          </a:ln>
                          <a:solidFill>
                            <a:srgbClr val="000000"/>
                          </a:solidFill>
                          <a:effectLst/>
                          <a:latin typeface="+mn-lt"/>
                        </a:rPr>
                        <a:t> are </a:t>
                      </a:r>
                      <a:r>
                        <a:rPr kumimoji="0" lang="en-GB" sz="1100" b="1" i="0" u="none" strike="noStrike" cap="none" normalizeH="0" baseline="0" dirty="0" smtClean="0">
                          <a:ln>
                            <a:noFill/>
                          </a:ln>
                          <a:solidFill>
                            <a:srgbClr val="000000"/>
                          </a:solidFill>
                          <a:effectLst/>
                          <a:latin typeface="+mn-lt"/>
                        </a:rPr>
                        <a:t>level 1, 2 and 3</a:t>
                      </a:r>
                      <a:r>
                        <a:rPr kumimoji="0" lang="en-GB" sz="1100" b="0" i="0" u="none" strike="noStrike" cap="none" normalizeH="0" baseline="0" dirty="0" smtClean="0">
                          <a:ln>
                            <a:noFill/>
                          </a:ln>
                          <a:solidFill>
                            <a:srgbClr val="000000"/>
                          </a:solidFill>
                          <a:effectLst/>
                          <a:latin typeface="+mn-lt"/>
                        </a:rPr>
                        <a:t> qualifications.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000000"/>
                          </a:solidFill>
                          <a:effectLst/>
                          <a:latin typeface="+mn-lt"/>
                        </a:rPr>
                        <a:t>NVQ stands for National Vocational Qualification. NVQs are recognised qualifications that prepare you for, or prove your ability to do a particular job, such as motor vehicle repairer or customer services assistant.</a:t>
                      </a:r>
                    </a:p>
                    <a:p>
                      <a:endParaRPr lang="en-GB" sz="1100" dirty="0">
                        <a:latin typeface="+mn-lt"/>
                      </a:endParaRPr>
                    </a:p>
                  </a:txBody>
                  <a:tcPr marL="91443" marR="91443" marT="45717" marB="45717"/>
                </a:tc>
                <a:extLst>
                  <a:ext uri="{0D108BD9-81ED-4DB2-BD59-A6C34878D82A}">
                    <a16:rowId xmlns:a16="http://schemas.microsoft.com/office/drawing/2014/main" val="10005"/>
                  </a:ext>
                </a:extLst>
              </a:tr>
              <a:tr h="7643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mn-lt"/>
                        </a:rPr>
                        <a:t>Functional Skills </a:t>
                      </a:r>
                      <a:r>
                        <a:rPr kumimoji="0" lang="en-GB" sz="1100" b="0" i="0" u="none" strike="noStrike" cap="none" normalizeH="0" baseline="0" dirty="0" smtClean="0">
                          <a:ln>
                            <a:noFill/>
                          </a:ln>
                          <a:solidFill>
                            <a:srgbClr val="000000"/>
                          </a:solidFill>
                          <a:effectLst/>
                          <a:latin typeface="+mn-lt"/>
                        </a:rPr>
                        <a:t>are </a:t>
                      </a:r>
                      <a:r>
                        <a:rPr kumimoji="0" lang="en-GB" sz="1100" b="1" i="0" u="none" strike="noStrike" cap="none" normalizeH="0" baseline="0" dirty="0" smtClean="0">
                          <a:ln>
                            <a:noFill/>
                          </a:ln>
                          <a:solidFill>
                            <a:srgbClr val="000000"/>
                          </a:solidFill>
                          <a:effectLst/>
                          <a:latin typeface="+mn-lt"/>
                        </a:rPr>
                        <a:t>Entry Level, level 1 and level 2 </a:t>
                      </a:r>
                      <a:r>
                        <a:rPr kumimoji="0" lang="en-GB" sz="1100" b="0" i="0" u="none" strike="noStrike" cap="none" normalizeH="0" baseline="0" dirty="0" smtClean="0">
                          <a:ln>
                            <a:noFill/>
                          </a:ln>
                          <a:solidFill>
                            <a:srgbClr val="000000"/>
                          </a:solidFill>
                          <a:effectLst/>
                          <a:latin typeface="+mn-lt"/>
                        </a:rPr>
                        <a:t>qualifications.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000000"/>
                          </a:solidFill>
                          <a:effectLst/>
                          <a:latin typeface="+mn-lt"/>
                        </a:rPr>
                        <a:t>Functional Skills qualifications are a way of brushing up on your English, maths and ICT skills. They can be completed as part of a Diploma, an Apprenticeship or a Foundation Learning programme. They allow you to bring your English, maths and ICT skills up to level 2.</a:t>
                      </a:r>
                      <a:endParaRPr kumimoji="0" lang="en-US" sz="1100" b="0" i="0" u="none" strike="noStrike" cap="none" normalizeH="0" baseline="0" dirty="0" smtClean="0">
                        <a:ln>
                          <a:noFill/>
                        </a:ln>
                        <a:solidFill>
                          <a:schemeClr val="tx1"/>
                        </a:solidFill>
                        <a:effectLst/>
                        <a:latin typeface="+mn-lt"/>
                      </a:endParaRPr>
                    </a:p>
                    <a:p>
                      <a:endParaRPr lang="en-GB" sz="1100" dirty="0"/>
                    </a:p>
                  </a:txBody>
                  <a:tcPr marL="91443" marR="91443" marT="45717" marB="45717"/>
                </a:tc>
                <a:extLst>
                  <a:ext uri="{0D108BD9-81ED-4DB2-BD59-A6C34878D82A}">
                    <a16:rowId xmlns:a16="http://schemas.microsoft.com/office/drawing/2014/main" val="10006"/>
                  </a:ext>
                </a:extLst>
              </a:tr>
              <a:tr h="687571">
                <a:tc>
                  <a:txBody>
                    <a:bodyPr/>
                    <a:lstStyle/>
                    <a:p>
                      <a:r>
                        <a:rPr lang="en-GB" sz="1400" b="1" dirty="0" smtClean="0"/>
                        <a:t>T Levels </a:t>
                      </a:r>
                      <a:r>
                        <a:rPr lang="en-GB" sz="1200" b="0" dirty="0" smtClean="0"/>
                        <a:t>– A new</a:t>
                      </a:r>
                      <a:r>
                        <a:rPr lang="en-GB" sz="1200" b="0" baseline="0" dirty="0" smtClean="0"/>
                        <a:t> type of  vocational course which is 80% work place and 20% college based. Courses </a:t>
                      </a:r>
                      <a:r>
                        <a:rPr lang="en-GB" sz="1200" kern="1200" dirty="0" smtClean="0">
                          <a:solidFill>
                            <a:schemeClr val="dk1"/>
                          </a:solidFill>
                          <a:effectLst/>
                          <a:latin typeface="+mn-lt"/>
                          <a:ea typeface="+mn-ea"/>
                          <a:cs typeface="+mn-cs"/>
                        </a:rPr>
                        <a:t>started from September 2020. Courses available are in Construction, Design, Digital, Education and Childcare, Health &amp; Science. More courses are being added every year. Sept 2022 will see accounting, engineering, finance.</a:t>
                      </a:r>
                      <a:r>
                        <a:rPr lang="en-GB" sz="1200" kern="1200" baseline="0" dirty="0" smtClean="0">
                          <a:solidFill>
                            <a:schemeClr val="dk1"/>
                          </a:solidFill>
                          <a:effectLst/>
                          <a:latin typeface="+mn-lt"/>
                          <a:ea typeface="+mn-ea"/>
                          <a:cs typeface="+mn-cs"/>
                        </a:rPr>
                        <a:t> </a:t>
                      </a:r>
                      <a:endParaRPr lang="en-GB" sz="1200" b="1" dirty="0"/>
                    </a:p>
                  </a:txBody>
                  <a:tcPr marL="91443" marR="91443" marT="45717" marB="45717"/>
                </a:tc>
                <a:extLst>
                  <a:ext uri="{0D108BD9-81ED-4DB2-BD59-A6C34878D82A}">
                    <a16:rowId xmlns:a16="http://schemas.microsoft.com/office/drawing/2014/main" val="104056314"/>
                  </a:ext>
                </a:extLst>
              </a:tr>
            </a:tbl>
          </a:graphicData>
        </a:graphic>
      </p:graphicFrame>
      <p:sp>
        <p:nvSpPr>
          <p:cNvPr id="2" name="TextBox 1"/>
          <p:cNvSpPr txBox="1"/>
          <p:nvPr/>
        </p:nvSpPr>
        <p:spPr>
          <a:xfrm>
            <a:off x="5025223" y="0"/>
            <a:ext cx="6933539" cy="923330"/>
          </a:xfrm>
          <a:prstGeom prst="rect">
            <a:avLst/>
          </a:prstGeom>
          <a:noFill/>
        </p:spPr>
        <p:txBody>
          <a:bodyPr wrap="square">
            <a:spAutoFit/>
          </a:bodyPr>
          <a:lstStyle/>
          <a:p>
            <a:pPr algn="ctr">
              <a:defRPr/>
            </a:pPr>
            <a:r>
              <a:rPr lang="en-GB" sz="5400" b="1" kern="0" dirty="0">
                <a:solidFill>
                  <a:srgbClr val="FFFFFF"/>
                </a:solidFill>
                <a:ea typeface="+mj-ea"/>
                <a:cs typeface="+mj-cs"/>
              </a:rPr>
              <a:t>What are the options?</a:t>
            </a:r>
            <a:endParaRPr lang="en-GB" dirty="0"/>
          </a:p>
        </p:txBody>
      </p:sp>
    </p:spTree>
    <p:extLst>
      <p:ext uri="{BB962C8B-B14F-4D97-AF65-F5344CB8AC3E}">
        <p14:creationId xmlns:p14="http://schemas.microsoft.com/office/powerpoint/2010/main" val="4126305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1524001" y="56636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
        <p:nvSpPr>
          <p:cNvPr id="8196" name="TextBox 7"/>
          <p:cNvSpPr txBox="1">
            <a:spLocks noChangeArrowheads="1"/>
          </p:cNvSpPr>
          <p:nvPr/>
        </p:nvSpPr>
        <p:spPr bwMode="auto">
          <a:xfrm>
            <a:off x="7608888" y="5373688"/>
            <a:ext cx="31686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2400" b="1">
              <a:latin typeface="Agency FB" panose="020B0503020202020204" pitchFamily="34" charset="0"/>
            </a:endParaRPr>
          </a:p>
          <a:p>
            <a:pPr eaLnBrk="1" hangingPunct="1">
              <a:spcBef>
                <a:spcPct val="0"/>
              </a:spcBef>
              <a:buFontTx/>
              <a:buNone/>
            </a:pPr>
            <a:endParaRPr lang="en-GB" altLang="en-US" sz="2400" b="1">
              <a:latin typeface="Agency FB" panose="020B0503020202020204" pitchFamily="34" charset="0"/>
            </a:endParaRPr>
          </a:p>
        </p:txBody>
      </p:sp>
      <p:sp>
        <p:nvSpPr>
          <p:cNvPr id="8197" name="TextBox 1"/>
          <p:cNvSpPr txBox="1">
            <a:spLocks noChangeArrowheads="1"/>
          </p:cNvSpPr>
          <p:nvPr/>
        </p:nvSpPr>
        <p:spPr bwMode="auto">
          <a:xfrm>
            <a:off x="7751763" y="2852738"/>
            <a:ext cx="274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800"/>
          </a:p>
        </p:txBody>
      </p:sp>
      <p:sp>
        <p:nvSpPr>
          <p:cNvPr id="8198" name="TextBox 3"/>
          <p:cNvSpPr txBox="1">
            <a:spLocks noChangeArrowheads="1"/>
          </p:cNvSpPr>
          <p:nvPr/>
        </p:nvSpPr>
        <p:spPr bwMode="auto">
          <a:xfrm>
            <a:off x="7510464" y="1692275"/>
            <a:ext cx="30305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2400" b="1">
              <a:solidFill>
                <a:srgbClr val="FFFFFF"/>
              </a:solidFill>
              <a:latin typeface="Agency FB" panose="020B0503020202020204" pitchFamily="34" charset="0"/>
            </a:endParaRPr>
          </a:p>
          <a:p>
            <a:pPr eaLnBrk="1" hangingPunct="1">
              <a:spcBef>
                <a:spcPct val="0"/>
              </a:spcBef>
              <a:buFontTx/>
              <a:buNone/>
            </a:pPr>
            <a:endParaRPr lang="en-GB" altLang="en-US" sz="2400" b="1">
              <a:solidFill>
                <a:srgbClr val="FFFFFF"/>
              </a:solidFill>
              <a:latin typeface="Agency FB" panose="020B0503020202020204" pitchFamily="34" charset="0"/>
            </a:endParaRPr>
          </a:p>
          <a:p>
            <a:pPr eaLnBrk="1" hangingPunct="1">
              <a:spcBef>
                <a:spcPct val="0"/>
              </a:spcBef>
              <a:buFontTx/>
              <a:buNone/>
            </a:pPr>
            <a:endParaRPr lang="en-GB" altLang="en-US" sz="2400" b="1">
              <a:solidFill>
                <a:srgbClr val="FFFFFF"/>
              </a:solidFill>
              <a:latin typeface="Agency FB" panose="020B0503020202020204" pitchFamily="34" charset="0"/>
            </a:endParaRPr>
          </a:p>
          <a:p>
            <a:pPr eaLnBrk="1" hangingPunct="1">
              <a:spcBef>
                <a:spcPct val="0"/>
              </a:spcBef>
              <a:buFontTx/>
              <a:buNone/>
            </a:pPr>
            <a:endParaRPr lang="en-GB" altLang="en-US" sz="2400" b="1">
              <a:solidFill>
                <a:srgbClr val="FFFFFF"/>
              </a:solidFill>
              <a:latin typeface="Agency FB" panose="020B0503020202020204" pitchFamily="34" charset="0"/>
            </a:endParaRPr>
          </a:p>
        </p:txBody>
      </p:sp>
      <p:sp>
        <p:nvSpPr>
          <p:cNvPr id="8199" name="TextBox 1"/>
          <p:cNvSpPr txBox="1">
            <a:spLocks noChangeArrowheads="1"/>
          </p:cNvSpPr>
          <p:nvPr/>
        </p:nvSpPr>
        <p:spPr bwMode="auto">
          <a:xfrm>
            <a:off x="8307539" y="889227"/>
            <a:ext cx="329897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dirty="0">
                <a:latin typeface="+mn-lt"/>
              </a:rPr>
              <a:t>5/6 GCSEs at </a:t>
            </a:r>
            <a:r>
              <a:rPr lang="en-GB" altLang="en-US" sz="2400" b="1" dirty="0" smtClean="0">
                <a:latin typeface="+mn-lt"/>
              </a:rPr>
              <a:t>9-4 (usually </a:t>
            </a:r>
            <a:r>
              <a:rPr lang="en-GB" altLang="en-US" sz="2400" b="1" dirty="0" err="1">
                <a:latin typeface="+mn-lt"/>
              </a:rPr>
              <a:t>inc</a:t>
            </a:r>
            <a:r>
              <a:rPr lang="en-GB" altLang="en-US" sz="2400" b="1" dirty="0">
                <a:latin typeface="+mn-lt"/>
              </a:rPr>
              <a:t> English &amp; Maths level 4/5 = Will enable you to access a Level 3 course. </a:t>
            </a:r>
          </a:p>
          <a:p>
            <a:pPr eaLnBrk="1" hangingPunct="1">
              <a:spcBef>
                <a:spcPct val="0"/>
              </a:spcBef>
              <a:buFontTx/>
              <a:buNone/>
            </a:pPr>
            <a:endParaRPr lang="en-GB" altLang="en-US" sz="2400" b="1" dirty="0">
              <a:latin typeface="+mn-lt"/>
            </a:endParaRPr>
          </a:p>
          <a:p>
            <a:pPr eaLnBrk="1" hangingPunct="1">
              <a:spcBef>
                <a:spcPct val="0"/>
              </a:spcBef>
              <a:buFontTx/>
              <a:buNone/>
            </a:pPr>
            <a:r>
              <a:rPr lang="en-GB" altLang="en-US" sz="2400" b="1" dirty="0">
                <a:latin typeface="+mn-lt"/>
              </a:rPr>
              <a:t>Level 5 is a good pass</a:t>
            </a:r>
          </a:p>
          <a:p>
            <a:pPr eaLnBrk="1" hangingPunct="1">
              <a:spcBef>
                <a:spcPct val="0"/>
              </a:spcBef>
              <a:buFontTx/>
              <a:buNone/>
            </a:pPr>
            <a:endParaRPr lang="en-GB" altLang="en-US" sz="2400" b="1" dirty="0">
              <a:latin typeface="+mn-lt"/>
            </a:endParaRPr>
          </a:p>
          <a:p>
            <a:pPr eaLnBrk="1" hangingPunct="1">
              <a:spcBef>
                <a:spcPct val="0"/>
              </a:spcBef>
              <a:buFontTx/>
              <a:buNone/>
            </a:pPr>
            <a:r>
              <a:rPr lang="en-GB" altLang="en-US" sz="2400" b="1" dirty="0">
                <a:latin typeface="+mn-lt"/>
              </a:rPr>
              <a:t>GCSEs at </a:t>
            </a:r>
            <a:r>
              <a:rPr lang="en-GB" altLang="en-US" sz="2400" b="1" dirty="0" smtClean="0">
                <a:latin typeface="+mn-lt"/>
              </a:rPr>
              <a:t>1-3 </a:t>
            </a:r>
            <a:r>
              <a:rPr lang="en-GB" altLang="en-US" sz="2400" b="1" dirty="0">
                <a:latin typeface="+mn-lt"/>
              </a:rPr>
              <a:t>= Level 1</a:t>
            </a:r>
          </a:p>
          <a:p>
            <a:pPr eaLnBrk="1" hangingPunct="1">
              <a:spcBef>
                <a:spcPct val="0"/>
              </a:spcBef>
              <a:buFontTx/>
              <a:buNone/>
            </a:pPr>
            <a:endParaRPr lang="en-GB" altLang="en-US" sz="2400" b="1" dirty="0">
              <a:latin typeface="+mn-lt"/>
            </a:endParaRPr>
          </a:p>
          <a:p>
            <a:pPr eaLnBrk="1" hangingPunct="1">
              <a:spcBef>
                <a:spcPct val="0"/>
              </a:spcBef>
              <a:buFontTx/>
              <a:buNone/>
            </a:pPr>
            <a:r>
              <a:rPr lang="en-GB" altLang="en-US" sz="2400" b="1" dirty="0">
                <a:latin typeface="+mn-lt"/>
              </a:rPr>
              <a:t>Entry requirements will vary according to college and chosen course. </a:t>
            </a:r>
          </a:p>
        </p:txBody>
      </p:sp>
      <p:pic>
        <p:nvPicPr>
          <p:cNvPr id="3" name="Picture 2"/>
          <p:cNvPicPr>
            <a:picLocks noChangeAspect="1"/>
          </p:cNvPicPr>
          <p:nvPr/>
        </p:nvPicPr>
        <p:blipFill>
          <a:blip r:embed="rId2"/>
          <a:stretch>
            <a:fillRect/>
          </a:stretch>
        </p:blipFill>
        <p:spPr>
          <a:xfrm rot="16200000">
            <a:off x="2009795" y="-101942"/>
            <a:ext cx="4857143" cy="7255746"/>
          </a:xfrm>
          <a:prstGeom prst="rect">
            <a:avLst/>
          </a:prstGeom>
        </p:spPr>
      </p:pic>
    </p:spTree>
    <p:extLst>
      <p:ext uri="{BB962C8B-B14F-4D97-AF65-F5344CB8AC3E}">
        <p14:creationId xmlns:p14="http://schemas.microsoft.com/office/powerpoint/2010/main" val="25173370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65" y="1108038"/>
            <a:ext cx="5486399" cy="631862"/>
          </a:xfrm>
        </p:spPr>
        <p:txBody>
          <a:bodyPr>
            <a:normAutofit fontScale="90000"/>
          </a:bodyPr>
          <a:lstStyle/>
          <a:p>
            <a:endParaRPr lang="en-GB" dirty="0"/>
          </a:p>
        </p:txBody>
      </p:sp>
      <p:sp>
        <p:nvSpPr>
          <p:cNvPr id="3" name="Content Placeholder 2"/>
          <p:cNvSpPr>
            <a:spLocks noGrp="1"/>
          </p:cNvSpPr>
          <p:nvPr>
            <p:ph idx="1"/>
          </p:nvPr>
        </p:nvSpPr>
        <p:spPr>
          <a:xfrm>
            <a:off x="283029" y="1841501"/>
            <a:ext cx="11462657" cy="4525963"/>
          </a:xfrm>
        </p:spPr>
        <p:txBody>
          <a:bodyPr>
            <a:normAutofit fontScale="62500" lnSpcReduction="20000"/>
          </a:bodyPr>
          <a:lstStyle/>
          <a:p>
            <a:pPr marL="0" indent="0">
              <a:buNone/>
            </a:pPr>
            <a:r>
              <a:rPr lang="en-GB" b="1" dirty="0" smtClean="0">
                <a:latin typeface="+mj-lt"/>
              </a:rPr>
              <a:t>What is it?</a:t>
            </a:r>
          </a:p>
          <a:p>
            <a:pPr marL="0" indent="0">
              <a:buNone/>
            </a:pPr>
            <a:r>
              <a:rPr lang="en-GB" dirty="0" smtClean="0">
                <a:latin typeface="+mj-lt"/>
              </a:rPr>
              <a:t>Positive Steps @16 is an online platform for students to search for and make college applications. </a:t>
            </a:r>
          </a:p>
          <a:p>
            <a:pPr marL="0" indent="0">
              <a:buNone/>
            </a:pPr>
            <a:endParaRPr lang="en-GB" dirty="0">
              <a:latin typeface="+mj-lt"/>
            </a:endParaRPr>
          </a:p>
          <a:p>
            <a:pPr marL="0" indent="0">
              <a:buNone/>
            </a:pPr>
            <a:r>
              <a:rPr lang="en-GB" dirty="0" smtClean="0">
                <a:latin typeface="+mj-lt"/>
              </a:rPr>
              <a:t>All Year 11 students MUST complete this form to ensure they have options available to them when you leave Soar Valley College. </a:t>
            </a:r>
          </a:p>
          <a:p>
            <a:pPr marL="0" indent="0">
              <a:buNone/>
            </a:pPr>
            <a:endParaRPr lang="en-GB" altLang="en-US" b="1" dirty="0">
              <a:solidFill>
                <a:srgbClr val="1F497D"/>
              </a:solidFill>
              <a:latin typeface="+mj-lt"/>
            </a:endParaRPr>
          </a:p>
          <a:p>
            <a:pPr marL="0" indent="0">
              <a:buNone/>
            </a:pPr>
            <a:r>
              <a:rPr lang="en-GB" altLang="en-US" sz="3400" dirty="0" smtClean="0">
                <a:latin typeface="+mj-lt"/>
              </a:rPr>
              <a:t>PS@16</a:t>
            </a:r>
            <a:r>
              <a:rPr lang="en-US" altLang="en-US" sz="3400" dirty="0" smtClean="0">
                <a:latin typeface="+mj-lt"/>
              </a:rPr>
              <a:t>can </a:t>
            </a:r>
            <a:r>
              <a:rPr lang="en-US" altLang="en-US" sz="3400" dirty="0">
                <a:latin typeface="+mj-lt"/>
              </a:rPr>
              <a:t>be used to apply for all post 16 learning opportunities in Leicester </a:t>
            </a:r>
            <a:r>
              <a:rPr lang="en-US" altLang="en-US" sz="3400" dirty="0" smtClean="0">
                <a:latin typeface="+mj-lt"/>
              </a:rPr>
              <a:t>and Leicestershire</a:t>
            </a:r>
            <a:r>
              <a:rPr lang="en-US" altLang="en-US" sz="3400" dirty="0">
                <a:latin typeface="+mj-lt"/>
              </a:rPr>
              <a:t>. This includes:</a:t>
            </a:r>
            <a:br>
              <a:rPr lang="en-US" altLang="en-US" sz="3400" dirty="0">
                <a:latin typeface="+mj-lt"/>
              </a:rPr>
            </a:br>
            <a:r>
              <a:rPr lang="en-US" altLang="en-US" sz="3400" dirty="0">
                <a:latin typeface="+mj-lt"/>
              </a:rPr>
              <a:t> </a:t>
            </a:r>
            <a:br>
              <a:rPr lang="en-US" altLang="en-US" sz="3400" dirty="0">
                <a:latin typeface="+mj-lt"/>
              </a:rPr>
            </a:br>
            <a:r>
              <a:rPr lang="en-US" altLang="en-US" sz="3400" dirty="0">
                <a:latin typeface="+mj-lt"/>
              </a:rPr>
              <a:t>6th form colleges </a:t>
            </a:r>
            <a:br>
              <a:rPr lang="en-US" altLang="en-US" sz="3400" dirty="0">
                <a:latin typeface="+mj-lt"/>
              </a:rPr>
            </a:br>
            <a:r>
              <a:rPr lang="en-US" altLang="en-US" sz="3400" dirty="0">
                <a:latin typeface="+mj-lt"/>
              </a:rPr>
              <a:t>Schools with 6th forms </a:t>
            </a:r>
            <a:br>
              <a:rPr lang="en-US" altLang="en-US" sz="3400" dirty="0">
                <a:latin typeface="+mj-lt"/>
              </a:rPr>
            </a:br>
            <a:r>
              <a:rPr lang="en-US" altLang="en-US" sz="3400" dirty="0">
                <a:latin typeface="+mj-lt"/>
              </a:rPr>
              <a:t>Further Education (FE) colleges </a:t>
            </a:r>
            <a:br>
              <a:rPr lang="en-US" altLang="en-US" sz="3400" dirty="0">
                <a:latin typeface="+mj-lt"/>
              </a:rPr>
            </a:br>
            <a:r>
              <a:rPr lang="en-US" altLang="en-US" sz="3400" dirty="0">
                <a:latin typeface="+mj-lt"/>
              </a:rPr>
              <a:t>Apprenticeships and advanced apprenticeships </a:t>
            </a:r>
            <a:br>
              <a:rPr lang="en-US" altLang="en-US" sz="3400" dirty="0">
                <a:latin typeface="+mj-lt"/>
              </a:rPr>
            </a:br>
            <a:r>
              <a:rPr lang="en-US" altLang="en-US" sz="3400" dirty="0">
                <a:latin typeface="+mj-lt"/>
              </a:rPr>
              <a:t>Foundation Learning </a:t>
            </a:r>
            <a:r>
              <a:rPr lang="en-US" altLang="en-US" b="1" dirty="0">
                <a:solidFill>
                  <a:srgbClr val="1F497D"/>
                </a:solidFill>
              </a:rPr>
              <a:t/>
            </a:r>
            <a:br>
              <a:rPr lang="en-US" altLang="en-US" b="1" dirty="0">
                <a:solidFill>
                  <a:srgbClr val="1F497D"/>
                </a:solidFill>
              </a:rPr>
            </a:br>
            <a:endParaRPr lang="en-US" altLang="en-US" b="1" dirty="0">
              <a:solidFill>
                <a:srgbClr val="1F497D"/>
              </a:solidFill>
            </a:endParaRPr>
          </a:p>
          <a:p>
            <a:pPr marL="0" indent="0">
              <a:buNone/>
            </a:pPr>
            <a:endParaRPr lang="en-GB" dirty="0">
              <a:latin typeface="+mn-lt"/>
            </a:endParaRPr>
          </a:p>
        </p:txBody>
      </p:sp>
      <p:pic>
        <p:nvPicPr>
          <p:cNvPr id="7" name="Picture 6"/>
          <p:cNvPicPr>
            <a:picLocks noChangeAspect="1"/>
          </p:cNvPicPr>
          <p:nvPr/>
        </p:nvPicPr>
        <p:blipFill>
          <a:blip r:embed="rId2"/>
          <a:stretch>
            <a:fillRect/>
          </a:stretch>
        </p:blipFill>
        <p:spPr>
          <a:xfrm>
            <a:off x="3267075" y="933431"/>
            <a:ext cx="5657850" cy="981075"/>
          </a:xfrm>
          <a:prstGeom prst="rect">
            <a:avLst/>
          </a:prstGeom>
        </p:spPr>
      </p:pic>
    </p:spTree>
    <p:extLst>
      <p:ext uri="{BB962C8B-B14F-4D97-AF65-F5344CB8AC3E}">
        <p14:creationId xmlns:p14="http://schemas.microsoft.com/office/powerpoint/2010/main" val="1671915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5797" y="2601658"/>
            <a:ext cx="5200339" cy="3773751"/>
          </a:xfrm>
          <a:prstGeom prst="rect">
            <a:avLst/>
          </a:prstGeom>
        </p:spPr>
      </p:pic>
      <p:sp>
        <p:nvSpPr>
          <p:cNvPr id="3" name="TextBox 2"/>
          <p:cNvSpPr txBox="1"/>
          <p:nvPr/>
        </p:nvSpPr>
        <p:spPr>
          <a:xfrm>
            <a:off x="153811" y="1195838"/>
            <a:ext cx="3098202" cy="92333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GB" sz="1800" b="0" i="0" u="sng" strike="noStrike" kern="1200" cap="none" spc="0" normalizeH="0" baseline="0" noProof="0" dirty="0" smtClean="0">
                <a:ln>
                  <a:noFill/>
                </a:ln>
                <a:solidFill>
                  <a:prstClr val="black"/>
                </a:solidFill>
                <a:effectLst/>
                <a:uLnTx/>
                <a:uFillTx/>
                <a:latin typeface="Calibri"/>
                <a:ea typeface="+mn-ea"/>
                <a:cs typeface="+mn-cs"/>
              </a:rPr>
              <a:t>Personal Details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The college has entered this for your child.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3872775" y="1057339"/>
            <a:ext cx="395881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2. </a:t>
            </a:r>
            <a:r>
              <a:rPr kumimoji="0" lang="en-GB" sz="1800" b="0" i="0" u="sng" strike="noStrike" kern="1200" cap="none" spc="0" normalizeH="0" baseline="0" noProof="0" dirty="0" smtClean="0">
                <a:ln>
                  <a:noFill/>
                </a:ln>
                <a:solidFill>
                  <a:prstClr val="black"/>
                </a:solidFill>
                <a:effectLst/>
                <a:uLnTx/>
                <a:uFillTx/>
                <a:latin typeface="Calibri"/>
                <a:ea typeface="+mn-ea"/>
                <a:cs typeface="+mn-cs"/>
              </a:rPr>
              <a:t>Parental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This is required as students are still children. Students</a:t>
            </a:r>
            <a:r>
              <a:rPr kumimoji="0" lang="en-GB" sz="1800" b="0" i="0" u="none" strike="noStrike" kern="1200" cap="none" spc="0" normalizeH="0" noProof="0" dirty="0" smtClean="0">
                <a:ln>
                  <a:noFill/>
                </a:ln>
                <a:solidFill>
                  <a:prstClr val="black"/>
                </a:solidFill>
                <a:effectLst/>
                <a:uLnTx/>
                <a:uFillTx/>
                <a:latin typeface="Calibri"/>
                <a:ea typeface="+mn-ea"/>
                <a:cs typeface="+mn-cs"/>
              </a:rPr>
              <a:t> will have </a:t>
            </a:r>
            <a:r>
              <a:rPr lang="en-GB" dirty="0" smtClean="0">
                <a:solidFill>
                  <a:prstClr val="black"/>
                </a:solidFill>
                <a:latin typeface="Calibri"/>
              </a:rPr>
              <a:t>inputted</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contact</a:t>
            </a:r>
            <a:r>
              <a:rPr kumimoji="0" lang="en-GB" sz="1800" b="0" i="0" u="none" strike="noStrike" kern="1200" cap="none" spc="0" normalizeH="0" noProof="0" dirty="0" smtClean="0">
                <a:ln>
                  <a:noFill/>
                </a:ln>
                <a:solidFill>
                  <a:prstClr val="black"/>
                </a:solidFill>
                <a:effectLst/>
                <a:uLnTx/>
                <a:uFillTx/>
                <a:latin typeface="Calibri"/>
                <a:ea typeface="+mn-ea"/>
                <a:cs typeface="+mn-cs"/>
              </a:rPr>
              <a:t> details for yourselves.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7685314" y="1002155"/>
            <a:ext cx="422340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3. </a:t>
            </a:r>
            <a:r>
              <a:rPr kumimoji="0" lang="en-GB" sz="1800" b="0" i="0" u="sng" strike="noStrike" kern="1200" cap="none" spc="0" normalizeH="0" baseline="0" noProof="0" dirty="0" smtClean="0">
                <a:ln>
                  <a:noFill/>
                </a:ln>
                <a:solidFill>
                  <a:prstClr val="black"/>
                </a:solidFill>
                <a:effectLst/>
                <a:uLnTx/>
                <a:uFillTx/>
                <a:latin typeface="Calibri"/>
                <a:ea typeface="+mn-ea"/>
                <a:cs typeface="+mn-cs"/>
              </a:rPr>
              <a:t>Qualifications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smtClean="0">
                <a:ln>
                  <a:noFill/>
                </a:ln>
                <a:solidFill>
                  <a:prstClr val="black"/>
                </a:solidFill>
                <a:effectLst/>
                <a:uLnTx/>
                <a:uFillTx/>
                <a:latin typeface="Calibri"/>
                <a:ea typeface="+mn-ea"/>
                <a:cs typeface="+mn-cs"/>
              </a:rPr>
              <a:t>This will be completed for students after Year 11 PC1.</a:t>
            </a:r>
          </a:p>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smtClean="0">
                <a:solidFill>
                  <a:prstClr val="black"/>
                </a:solidFill>
                <a:latin typeface="Calibri"/>
              </a:rPr>
              <a:t>Please note that Year 11 PC1 information is what goes to the college. </a:t>
            </a:r>
            <a:r>
              <a:rPr kumimoji="0" lang="en-GB" sz="1800" b="1" i="0" u="none" strike="noStrike" kern="1200" cap="none" spc="0" normalizeH="0" baseline="0" noProof="0" dirty="0" smtClean="0">
                <a:ln>
                  <a:noFill/>
                </a:ln>
                <a:solidFill>
                  <a:prstClr val="black"/>
                </a:solidFill>
                <a:effectLst/>
                <a:uLnTx/>
                <a:uFillTx/>
                <a:latin typeface="Calibri"/>
              </a:rPr>
              <a:t> </a:t>
            </a:r>
            <a:endParaRPr kumimoji="0" lang="en-GB" sz="1800" b="1" i="0" u="none" strike="noStrike" kern="1200" cap="none" spc="0" normalizeH="0" baseline="0" noProof="0" dirty="0">
              <a:ln>
                <a:noFill/>
              </a:ln>
              <a:solidFill>
                <a:prstClr val="black"/>
              </a:solidFill>
              <a:effectLst/>
              <a:uLnTx/>
              <a:uFillTx/>
              <a:latin typeface="Calibri"/>
            </a:endParaRPr>
          </a:p>
        </p:txBody>
      </p:sp>
      <p:sp>
        <p:nvSpPr>
          <p:cNvPr id="6" name="TextBox 5"/>
          <p:cNvSpPr txBox="1"/>
          <p:nvPr/>
        </p:nvSpPr>
        <p:spPr>
          <a:xfrm>
            <a:off x="266564" y="2703755"/>
            <a:ext cx="2721684"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4</a:t>
            </a:r>
            <a:r>
              <a:rPr kumimoji="0" lang="en-GB" sz="1800" b="0" i="0" u="sng" strike="noStrike" kern="1200" cap="none" spc="0" normalizeH="0" baseline="0" noProof="0" dirty="0" smtClean="0">
                <a:ln>
                  <a:noFill/>
                </a:ln>
                <a:solidFill>
                  <a:prstClr val="black"/>
                </a:solidFill>
                <a:effectLst/>
                <a:uLnTx/>
                <a:uFillTx/>
                <a:latin typeface="Calibri"/>
                <a:ea typeface="+mn-ea"/>
                <a:cs typeface="+mn-cs"/>
              </a:rPr>
              <a:t>. Work Experience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An opportunity for students to talk about any work experience</a:t>
            </a:r>
            <a:r>
              <a:rPr kumimoji="0" lang="en-GB" sz="1800" b="0" i="0" u="none" strike="noStrike" kern="1200" cap="none" spc="0" normalizeH="0" noProof="0" dirty="0" smtClean="0">
                <a:ln>
                  <a:noFill/>
                </a:ln>
                <a:solidFill>
                  <a:prstClr val="black"/>
                </a:solidFill>
                <a:effectLst/>
                <a:uLnTx/>
                <a:uFillTx/>
                <a:latin typeface="Calibri"/>
                <a:ea typeface="+mn-ea"/>
                <a:cs typeface="+mn-cs"/>
              </a:rPr>
              <a:t> they may have.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8743685" y="2841144"/>
            <a:ext cx="2980229"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5. </a:t>
            </a:r>
            <a:r>
              <a:rPr kumimoji="0" lang="en-GB" sz="1800" b="0" i="0" u="sng" strike="noStrike" kern="1200" cap="none" spc="0" normalizeH="0" baseline="0" noProof="0" dirty="0" smtClean="0">
                <a:ln>
                  <a:noFill/>
                </a:ln>
                <a:solidFill>
                  <a:prstClr val="black"/>
                </a:solidFill>
                <a:effectLst/>
                <a:uLnTx/>
                <a:uFillTx/>
                <a:latin typeface="Calibri"/>
                <a:ea typeface="+mn-ea"/>
                <a:cs typeface="+mn-cs"/>
              </a:rPr>
              <a:t>Personal Statement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This is a crucial part of your child’s college application. </a:t>
            </a:r>
            <a:r>
              <a:rPr lang="en-GB" dirty="0" smtClean="0">
                <a:solidFill>
                  <a:prstClr val="black"/>
                </a:solidFill>
                <a:latin typeface="Calibri"/>
              </a:rPr>
              <a:t>Students must</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continue working on this in </a:t>
            </a:r>
            <a:r>
              <a:rPr lang="en-GB" dirty="0" err="1" smtClean="0">
                <a:solidFill>
                  <a:prstClr val="black"/>
                </a:solidFill>
                <a:latin typeface="Calibri"/>
              </a:rPr>
              <a:t>thei</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r spare time and / or at after school support sessions.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solidFill>
                  <a:prstClr val="black"/>
                </a:solidFill>
                <a:latin typeface="Calibri"/>
              </a:rPr>
              <a:t>Resources are available in student resources to support them.</a:t>
            </a:r>
            <a:endParaRPr kumimoji="0" lang="en-GB" sz="1800" b="0" i="0"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153811" y="4765670"/>
            <a:ext cx="278623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6. </a:t>
            </a:r>
            <a:r>
              <a:rPr kumimoji="0" lang="en-GB" sz="1800" b="0" i="0" u="sng" strike="noStrike" kern="1200" cap="none" spc="0" normalizeH="0" baseline="0" noProof="0" dirty="0" smtClean="0">
                <a:ln>
                  <a:noFill/>
                </a:ln>
                <a:solidFill>
                  <a:prstClr val="black"/>
                </a:solidFill>
                <a:effectLst/>
                <a:uLnTx/>
                <a:uFillTx/>
                <a:latin typeface="Calibri"/>
                <a:ea typeface="+mn-ea"/>
                <a:cs typeface="+mn-cs"/>
              </a:rPr>
              <a:t>Equality and Diversity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A tick box section which to provide required information to the colleges.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5736771" y="86061"/>
            <a:ext cx="617194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smtClean="0">
                <a:ln>
                  <a:noFill/>
                </a:ln>
                <a:solidFill>
                  <a:prstClr val="white"/>
                </a:solidFill>
                <a:effectLst/>
                <a:uLnTx/>
                <a:uFillTx/>
                <a:latin typeface="Calibri"/>
                <a:ea typeface="+mn-ea"/>
                <a:cs typeface="+mn-cs"/>
              </a:rPr>
              <a:t>Student Profile on PS@16</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285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00"/>
                                        <p:tgtEl>
                                          <p:spTgt spid="5">
                                            <p:txEl>
                                              <p:pRg st="1" end="1"/>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down)">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additive="base">
                                        <p:cTn id="3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additive="base">
                                        <p:cTn id="3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 calcmode="lin" valueType="num">
                                      <p:cBhvr additive="base">
                                        <p:cTn id="4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 calcmode="lin" valueType="num">
                                      <p:cBhvr additive="base">
                                        <p:cTn id="4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anim calcmode="lin" valueType="num">
                                      <p:cBhvr additive="base">
                                        <p:cTn id="5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barn(inVertical)">
                                      <p:cBhvr>
                                        <p:cTn id="57" dur="500"/>
                                        <p:tgtEl>
                                          <p:spTgt spid="8">
                                            <p:txEl>
                                              <p:pRg st="0" end="0"/>
                                            </p:txEl>
                                          </p:spTgt>
                                        </p:tgtEl>
                                      </p:cBhvr>
                                    </p:animEffect>
                                  </p:childTnLst>
                                </p:cTn>
                              </p:par>
                              <p:par>
                                <p:cTn id="58" presetID="16" presetClass="entr" presetSubtype="21" fill="hold" nodeType="withEffect">
                                  <p:stCondLst>
                                    <p:cond delay="0"/>
                                  </p:stCondLst>
                                  <p:childTnLst>
                                    <p:set>
                                      <p:cBhvr>
                                        <p:cTn id="59" dur="1" fill="hold">
                                          <p:stCondLst>
                                            <p:cond delay="0"/>
                                          </p:stCondLst>
                                        </p:cTn>
                                        <p:tgtEl>
                                          <p:spTgt spid="8">
                                            <p:txEl>
                                              <p:pRg st="1" end="1"/>
                                            </p:txEl>
                                          </p:spTgt>
                                        </p:tgtEl>
                                        <p:attrNameLst>
                                          <p:attrName>style.visibility</p:attrName>
                                        </p:attrNameLst>
                                      </p:cBhvr>
                                      <p:to>
                                        <p:strVal val="visible"/>
                                      </p:to>
                                    </p:set>
                                    <p:animEffect transition="in" filter="barn(inVertical)">
                                      <p:cBhvr>
                                        <p:cTn id="6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0" y="938540"/>
            <a:ext cx="43596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800" b="1" dirty="0">
                <a:latin typeface="+mn-lt"/>
              </a:rPr>
              <a:t>Who can access the system?</a:t>
            </a:r>
          </a:p>
        </p:txBody>
      </p:sp>
      <p:sp>
        <p:nvSpPr>
          <p:cNvPr id="12291" name="Rectangle 5"/>
          <p:cNvSpPr>
            <a:spLocks noChangeArrowheads="1"/>
          </p:cNvSpPr>
          <p:nvPr/>
        </p:nvSpPr>
        <p:spPr bwMode="auto">
          <a:xfrm>
            <a:off x="4385469" y="2829388"/>
            <a:ext cx="3276600" cy="25908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CC99FF"/>
              </a:solidFill>
            </a:endParaRPr>
          </a:p>
        </p:txBody>
      </p:sp>
      <p:sp>
        <p:nvSpPr>
          <p:cNvPr id="12292" name="Text Box 6"/>
          <p:cNvSpPr txBox="1">
            <a:spLocks noChangeArrowheads="1"/>
          </p:cNvSpPr>
          <p:nvPr/>
        </p:nvSpPr>
        <p:spPr bwMode="auto">
          <a:xfrm>
            <a:off x="4871246" y="3812432"/>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 b="1" dirty="0">
                <a:solidFill>
                  <a:srgbClr val="3C0072"/>
                </a:solidFill>
                <a:latin typeface="+mn-lt"/>
              </a:rPr>
              <a:t>Student data</a:t>
            </a:r>
          </a:p>
        </p:txBody>
      </p:sp>
      <p:sp>
        <p:nvSpPr>
          <p:cNvPr id="12293" name="Text Box 8"/>
          <p:cNvSpPr txBox="1">
            <a:spLocks noChangeArrowheads="1"/>
          </p:cNvSpPr>
          <p:nvPr/>
        </p:nvSpPr>
        <p:spPr bwMode="auto">
          <a:xfrm>
            <a:off x="1633541" y="2257425"/>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1" dirty="0">
                <a:latin typeface="+mn-lt"/>
              </a:rPr>
              <a:t>Form </a:t>
            </a:r>
            <a:r>
              <a:rPr lang="en-GB" altLang="en-US" sz="2400" b="1" dirty="0" smtClean="0">
                <a:latin typeface="+mn-lt"/>
              </a:rPr>
              <a:t>Tutors</a:t>
            </a:r>
          </a:p>
        </p:txBody>
      </p:sp>
      <p:sp>
        <p:nvSpPr>
          <p:cNvPr id="12294" name="Text Box 10"/>
          <p:cNvSpPr txBox="1">
            <a:spLocks noChangeArrowheads="1"/>
          </p:cNvSpPr>
          <p:nvPr/>
        </p:nvSpPr>
        <p:spPr bwMode="auto">
          <a:xfrm>
            <a:off x="7561263" y="5105536"/>
            <a:ext cx="39812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1" dirty="0" smtClean="0">
                <a:latin typeface="+mn-lt"/>
              </a:rPr>
              <a:t>PS@16 </a:t>
            </a:r>
            <a:r>
              <a:rPr lang="en-GB" altLang="en-US" sz="2400" b="1" dirty="0">
                <a:latin typeface="+mn-lt"/>
              </a:rPr>
              <a:t>Administrator</a:t>
            </a:r>
          </a:p>
          <a:p>
            <a:pPr algn="ctr" eaLnBrk="1" hangingPunct="1">
              <a:spcBef>
                <a:spcPct val="50000"/>
              </a:spcBef>
              <a:buFontTx/>
              <a:buNone/>
            </a:pPr>
            <a:r>
              <a:rPr lang="en-GB" altLang="en-US" sz="2400" b="1" dirty="0" smtClean="0">
                <a:latin typeface="+mn-lt"/>
              </a:rPr>
              <a:t>Mrs Patel </a:t>
            </a:r>
            <a:endParaRPr lang="en-GB" altLang="en-US" sz="2400" b="1" dirty="0">
              <a:latin typeface="+mn-lt"/>
            </a:endParaRPr>
          </a:p>
        </p:txBody>
      </p:sp>
      <p:sp>
        <p:nvSpPr>
          <p:cNvPr id="12295" name="Text Box 11"/>
          <p:cNvSpPr txBox="1">
            <a:spLocks noChangeArrowheads="1"/>
          </p:cNvSpPr>
          <p:nvPr/>
        </p:nvSpPr>
        <p:spPr bwMode="auto">
          <a:xfrm>
            <a:off x="4871246" y="1207702"/>
            <a:ext cx="2630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1" dirty="0">
                <a:latin typeface="+mn-lt"/>
              </a:rPr>
              <a:t>Students &amp; Parents</a:t>
            </a:r>
          </a:p>
        </p:txBody>
      </p:sp>
      <p:sp>
        <p:nvSpPr>
          <p:cNvPr id="12296" name="Text Box 12"/>
          <p:cNvSpPr txBox="1">
            <a:spLocks noChangeArrowheads="1"/>
          </p:cNvSpPr>
          <p:nvPr/>
        </p:nvSpPr>
        <p:spPr bwMode="auto">
          <a:xfrm>
            <a:off x="8186740" y="1583531"/>
            <a:ext cx="27213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1" dirty="0">
                <a:latin typeface="+mn-lt"/>
              </a:rPr>
              <a:t>Careers Adviser</a:t>
            </a:r>
          </a:p>
          <a:p>
            <a:pPr algn="ctr" eaLnBrk="1" hangingPunct="1">
              <a:spcBef>
                <a:spcPct val="50000"/>
              </a:spcBef>
              <a:buFontTx/>
              <a:buNone/>
            </a:pPr>
            <a:r>
              <a:rPr lang="en-GB" altLang="en-US" sz="2400" b="1" dirty="0">
                <a:latin typeface="+mn-lt"/>
              </a:rPr>
              <a:t>Mrs </a:t>
            </a:r>
            <a:r>
              <a:rPr lang="en-GB" altLang="en-US" sz="2400" b="1" dirty="0" smtClean="0">
                <a:latin typeface="+mn-lt"/>
              </a:rPr>
              <a:t>Patel</a:t>
            </a:r>
            <a:endParaRPr lang="en-GB" altLang="en-US" sz="2400" b="1" dirty="0">
              <a:latin typeface="+mn-lt"/>
            </a:endParaRPr>
          </a:p>
        </p:txBody>
      </p:sp>
      <p:sp>
        <p:nvSpPr>
          <p:cNvPr id="12297" name="Text Box 13"/>
          <p:cNvSpPr txBox="1">
            <a:spLocks noChangeArrowheads="1"/>
          </p:cNvSpPr>
          <p:nvPr/>
        </p:nvSpPr>
        <p:spPr bwMode="auto">
          <a:xfrm>
            <a:off x="1631951" y="4872038"/>
            <a:ext cx="33115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b="1" dirty="0">
                <a:latin typeface="+mn-lt"/>
              </a:rPr>
              <a:t>Careers Leader</a:t>
            </a:r>
          </a:p>
          <a:p>
            <a:pPr algn="ctr" eaLnBrk="1" hangingPunct="1">
              <a:spcBef>
                <a:spcPct val="50000"/>
              </a:spcBef>
              <a:buFontTx/>
              <a:buNone/>
            </a:pPr>
            <a:r>
              <a:rPr lang="en-GB" altLang="en-US" sz="2400" b="1" dirty="0">
                <a:latin typeface="+mn-lt"/>
              </a:rPr>
              <a:t>Miss Houlton</a:t>
            </a:r>
          </a:p>
        </p:txBody>
      </p:sp>
      <p:sp>
        <p:nvSpPr>
          <p:cNvPr id="12298" name="Line 14"/>
          <p:cNvSpPr>
            <a:spLocks noChangeShapeType="1"/>
          </p:cNvSpPr>
          <p:nvPr/>
        </p:nvSpPr>
        <p:spPr bwMode="auto">
          <a:xfrm>
            <a:off x="6015040" y="1873931"/>
            <a:ext cx="0" cy="838200"/>
          </a:xfrm>
          <a:prstGeom prst="line">
            <a:avLst/>
          </a:prstGeom>
          <a:noFill/>
          <a:ln w="38100">
            <a:solidFill>
              <a:srgbClr val="3C007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2299" name="Line 15"/>
          <p:cNvSpPr>
            <a:spLocks noChangeShapeType="1"/>
          </p:cNvSpPr>
          <p:nvPr/>
        </p:nvSpPr>
        <p:spPr bwMode="auto">
          <a:xfrm>
            <a:off x="3743270" y="2900199"/>
            <a:ext cx="990600" cy="533400"/>
          </a:xfrm>
          <a:prstGeom prst="line">
            <a:avLst/>
          </a:prstGeom>
          <a:noFill/>
          <a:ln w="38100">
            <a:solidFill>
              <a:srgbClr val="3C007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2300" name="Line 17"/>
          <p:cNvSpPr>
            <a:spLocks noChangeShapeType="1"/>
          </p:cNvSpPr>
          <p:nvPr/>
        </p:nvSpPr>
        <p:spPr bwMode="auto">
          <a:xfrm>
            <a:off x="7104063" y="4292600"/>
            <a:ext cx="914400" cy="609600"/>
          </a:xfrm>
          <a:prstGeom prst="line">
            <a:avLst/>
          </a:prstGeom>
          <a:noFill/>
          <a:ln w="38100">
            <a:solidFill>
              <a:srgbClr val="3C007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2301" name="Line 18"/>
          <p:cNvSpPr>
            <a:spLocks noChangeShapeType="1"/>
          </p:cNvSpPr>
          <p:nvPr/>
        </p:nvSpPr>
        <p:spPr bwMode="auto">
          <a:xfrm flipH="1">
            <a:off x="7032228" y="2257425"/>
            <a:ext cx="914400" cy="684213"/>
          </a:xfrm>
          <a:prstGeom prst="line">
            <a:avLst/>
          </a:prstGeom>
          <a:noFill/>
          <a:ln w="38100">
            <a:solidFill>
              <a:srgbClr val="3C007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2302" name="Line 19"/>
          <p:cNvSpPr>
            <a:spLocks noChangeShapeType="1"/>
          </p:cNvSpPr>
          <p:nvPr/>
        </p:nvSpPr>
        <p:spPr bwMode="auto">
          <a:xfrm flipH="1">
            <a:off x="4029075" y="4332288"/>
            <a:ext cx="914400" cy="609600"/>
          </a:xfrm>
          <a:prstGeom prst="line">
            <a:avLst/>
          </a:prstGeom>
          <a:noFill/>
          <a:ln w="38100">
            <a:solidFill>
              <a:srgbClr val="3C007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2303" name="Text Box 20"/>
          <p:cNvSpPr txBox="1">
            <a:spLocks noChangeArrowheads="1"/>
          </p:cNvSpPr>
          <p:nvPr/>
        </p:nvSpPr>
        <p:spPr bwMode="auto">
          <a:xfrm>
            <a:off x="7162800" y="198437"/>
            <a:ext cx="45175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3600" b="1" dirty="0" smtClean="0">
                <a:solidFill>
                  <a:schemeClr val="bg1"/>
                </a:solidFill>
                <a:latin typeface="+mn-lt"/>
              </a:rPr>
              <a:t>Positive Steps @</a:t>
            </a:r>
            <a:r>
              <a:rPr lang="en-GB" altLang="en-US" sz="3600" b="1" dirty="0" smtClean="0">
                <a:solidFill>
                  <a:schemeClr val="bg1"/>
                </a:solidFill>
                <a:latin typeface="Tahoma" panose="020B0604030504040204" pitchFamily="34" charset="0"/>
              </a:rPr>
              <a:t>16</a:t>
            </a:r>
            <a:endParaRPr lang="en-GB" altLang="en-US" sz="3600" b="1" dirty="0">
              <a:solidFill>
                <a:schemeClr val="bg1"/>
              </a:solidFill>
              <a:latin typeface="Tahoma" panose="020B0604030504040204" pitchFamily="34" charset="0"/>
            </a:endParaRPr>
          </a:p>
        </p:txBody>
      </p:sp>
      <p:sp>
        <p:nvSpPr>
          <p:cNvPr id="16" name="Line 18"/>
          <p:cNvSpPr>
            <a:spLocks noChangeShapeType="1"/>
          </p:cNvSpPr>
          <p:nvPr/>
        </p:nvSpPr>
        <p:spPr bwMode="auto">
          <a:xfrm flipH="1">
            <a:off x="7489428" y="3788229"/>
            <a:ext cx="1132058" cy="24203"/>
          </a:xfrm>
          <a:prstGeom prst="line">
            <a:avLst/>
          </a:prstGeom>
          <a:noFill/>
          <a:ln w="38100">
            <a:solidFill>
              <a:srgbClr val="3C007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 name="TextBox 1"/>
          <p:cNvSpPr txBox="1"/>
          <p:nvPr/>
        </p:nvSpPr>
        <p:spPr>
          <a:xfrm>
            <a:off x="8773886" y="3529368"/>
            <a:ext cx="2951559" cy="707886"/>
          </a:xfrm>
          <a:prstGeom prst="rect">
            <a:avLst/>
          </a:prstGeom>
          <a:noFill/>
        </p:spPr>
        <p:txBody>
          <a:bodyPr wrap="square" rtlCol="0">
            <a:spAutoFit/>
          </a:bodyPr>
          <a:lstStyle/>
          <a:p>
            <a:r>
              <a:rPr lang="en-GB" sz="2000" b="1" dirty="0" smtClean="0"/>
              <a:t>Inclusion Staff and SENDCO</a:t>
            </a:r>
            <a:endParaRPr lang="en-GB" sz="2000" b="1" dirty="0"/>
          </a:p>
        </p:txBody>
      </p:sp>
    </p:spTree>
    <p:extLst>
      <p:ext uri="{BB962C8B-B14F-4D97-AF65-F5344CB8AC3E}">
        <p14:creationId xmlns:p14="http://schemas.microsoft.com/office/powerpoint/2010/main" val="723061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297" y="1222081"/>
            <a:ext cx="11617233" cy="1569660"/>
          </a:xfrm>
          <a:prstGeom prst="rect">
            <a:avLst/>
          </a:prstGeom>
          <a:noFill/>
        </p:spPr>
        <p:txBody>
          <a:bodyPr wrap="square" rtlCol="0">
            <a:spAutoFit/>
          </a:bodyPr>
          <a:lstStyle/>
          <a:p>
            <a:pPr algn="ctr" defTabSz="342900">
              <a:defRPr/>
            </a:pPr>
            <a:r>
              <a:rPr lang="en-GB" sz="4800" b="1" dirty="0">
                <a:solidFill>
                  <a:prstClr val="black"/>
                </a:solidFill>
                <a:latin typeface="Calibri"/>
              </a:rPr>
              <a:t>What Level do </a:t>
            </a:r>
            <a:r>
              <a:rPr lang="en-GB" sz="4800" b="1" u="sng" dirty="0" smtClean="0">
                <a:solidFill>
                  <a:prstClr val="black"/>
                </a:solidFill>
                <a:latin typeface="Calibri"/>
              </a:rPr>
              <a:t>students</a:t>
            </a:r>
            <a:endParaRPr lang="en-GB" sz="4800" b="1" u="sng" dirty="0">
              <a:solidFill>
                <a:prstClr val="black"/>
              </a:solidFill>
              <a:latin typeface="Calibri"/>
            </a:endParaRPr>
          </a:p>
          <a:p>
            <a:pPr algn="ctr" defTabSz="342900">
              <a:defRPr/>
            </a:pPr>
            <a:r>
              <a:rPr lang="en-GB" sz="4800" b="1" dirty="0">
                <a:solidFill>
                  <a:prstClr val="black"/>
                </a:solidFill>
                <a:latin typeface="Calibri"/>
              </a:rPr>
              <a:t>need to aim for?</a:t>
            </a:r>
          </a:p>
        </p:txBody>
      </p:sp>
      <p:sp>
        <p:nvSpPr>
          <p:cNvPr id="3" name="TextBox 2"/>
          <p:cNvSpPr txBox="1"/>
          <p:nvPr/>
        </p:nvSpPr>
        <p:spPr>
          <a:xfrm>
            <a:off x="200297" y="3108960"/>
            <a:ext cx="11469189" cy="2585323"/>
          </a:xfrm>
          <a:prstGeom prst="rect">
            <a:avLst/>
          </a:prstGeom>
          <a:noFill/>
        </p:spPr>
        <p:txBody>
          <a:bodyPr wrap="square" rtlCol="0">
            <a:spAutoFit/>
          </a:bodyPr>
          <a:lstStyle/>
          <a:p>
            <a:pPr defTabSz="342900"/>
            <a:r>
              <a:rPr lang="en-GB" dirty="0">
                <a:solidFill>
                  <a:prstClr val="black"/>
                </a:solidFill>
                <a:latin typeface="Calibri"/>
              </a:rPr>
              <a:t>This is about ensuring you are applying for the right level course. This will depend on your predicted grades. </a:t>
            </a:r>
          </a:p>
          <a:p>
            <a:pPr algn="ctr" defTabSz="342900"/>
            <a:r>
              <a:rPr lang="en-GB" b="1" u="sng" dirty="0">
                <a:solidFill>
                  <a:prstClr val="black"/>
                </a:solidFill>
                <a:latin typeface="Calibri"/>
              </a:rPr>
              <a:t>It is your PC1 information that goes on your college applications. </a:t>
            </a:r>
          </a:p>
          <a:p>
            <a:pPr defTabSz="342900"/>
            <a:endParaRPr lang="en-GB" b="1" u="sng" dirty="0">
              <a:solidFill>
                <a:prstClr val="black"/>
              </a:solidFill>
              <a:latin typeface="Calibri"/>
            </a:endParaRPr>
          </a:p>
          <a:p>
            <a:pPr defTabSz="342900"/>
            <a:r>
              <a:rPr lang="en-GB" b="1" dirty="0">
                <a:solidFill>
                  <a:prstClr val="black"/>
                </a:solidFill>
                <a:latin typeface="Calibri"/>
              </a:rPr>
              <a:t>To summarise,</a:t>
            </a:r>
          </a:p>
          <a:p>
            <a:pPr defTabSz="342900"/>
            <a:r>
              <a:rPr lang="en-GB" dirty="0">
                <a:solidFill>
                  <a:prstClr val="black"/>
                </a:solidFill>
                <a:latin typeface="Calibri"/>
              </a:rPr>
              <a:t>If you are working at 5 GCSEs at Grade 9 – 4,  you are working at Level 2. The course that you need to apply for needs to be a Level 3 course. </a:t>
            </a:r>
          </a:p>
          <a:p>
            <a:pPr defTabSz="342900"/>
            <a:endParaRPr lang="en-GB" dirty="0">
              <a:solidFill>
                <a:prstClr val="black"/>
              </a:solidFill>
              <a:latin typeface="Calibri"/>
            </a:endParaRPr>
          </a:p>
          <a:p>
            <a:pPr defTabSz="342900"/>
            <a:r>
              <a:rPr lang="en-GB" dirty="0">
                <a:solidFill>
                  <a:prstClr val="black"/>
                </a:solidFill>
                <a:latin typeface="Calibri"/>
              </a:rPr>
              <a:t>If you are working at 5 GCSEs at Grade 3 -4, you are working at Level 1. The course that you need to apply for needs to be a Level 2 course. </a:t>
            </a:r>
          </a:p>
        </p:txBody>
      </p:sp>
    </p:spTree>
    <p:extLst>
      <p:ext uri="{BB962C8B-B14F-4D97-AF65-F5344CB8AC3E}">
        <p14:creationId xmlns:p14="http://schemas.microsoft.com/office/powerpoint/2010/main" val="3591822376"/>
      </p:ext>
    </p:extLst>
  </p:cSld>
  <p:clrMapOvr>
    <a:masterClrMapping/>
  </p:clrMapOvr>
  <p:timing>
    <p:tnLst>
      <p:par>
        <p:cTn id="1" dur="indefinite" restart="never" nodeType="tmRoot"/>
      </p:par>
    </p:tnLst>
  </p:timing>
</p:sld>
</file>

<file path=ppt/theme/theme1.xml><?xml version="1.0" encoding="utf-8"?>
<a:theme xmlns:a="http://schemas.openxmlformats.org/drawingml/2006/main" name="Soar Valley Corporate Theme 2018 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oar Valley 2018 2019 Corporate PowerPoint.pptx" id="{F89C07FE-2A4C-48A9-A95C-3361E68DB604}" vid="{9B3FB3BE-7DBD-4DB0-8471-CB129A1FD0EB}"/>
    </a:ext>
  </a:extLst>
</a:theme>
</file>

<file path=ppt/theme/theme2.xml><?xml version="1.0" encoding="utf-8"?>
<a:theme xmlns:a="http://schemas.openxmlformats.org/drawingml/2006/main" name="Corpor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oar Valley 2018 2019 Corporate PowerPoint.pptx" id="{F89C07FE-2A4C-48A9-A95C-3361E68DB604}" vid="{C5C5E807-469A-40AC-99C9-E3448AF437B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svc ppt</Template>
  <TotalTime>66</TotalTime>
  <Words>1941</Words>
  <Application>Microsoft Office PowerPoint</Application>
  <PresentationFormat>Widescreen</PresentationFormat>
  <Paragraphs>272</Paragraphs>
  <Slides>25</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Agency FB</vt:lpstr>
      <vt:lpstr>Bolts SF</vt:lpstr>
      <vt:lpstr>Arial</vt:lpstr>
      <vt:lpstr>Calibri</vt:lpstr>
      <vt:lpstr>Gotham</vt:lpstr>
      <vt:lpstr>Aharoni</vt:lpstr>
      <vt:lpstr>Wingdings</vt:lpstr>
      <vt:lpstr>Verdana</vt:lpstr>
      <vt:lpstr>Tahoma</vt:lpstr>
      <vt:lpstr>Times New Roman</vt:lpstr>
      <vt:lpstr>Soar Valley Corporate Theme 2018 2019</vt:lpstr>
      <vt:lpstr>Corporate</vt:lpstr>
      <vt:lpstr>    Post 16 Options Evening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Personal Statement </vt:lpstr>
      <vt:lpstr>Deadline –  Friday November 19th 2021</vt:lpstr>
      <vt:lpstr>PowerPoint Presentation</vt:lpstr>
      <vt:lpstr>Preparation</vt:lpstr>
      <vt:lpstr>PowerPoint Presentation</vt:lpstr>
      <vt:lpstr>PowerPoint Presentation</vt:lpstr>
      <vt:lpstr>PowerPoint Presentation</vt:lpstr>
      <vt:lpstr>Local colleges</vt:lpstr>
      <vt:lpstr>Useful websites</vt:lpstr>
      <vt:lpstr>PowerPoint Presentation</vt:lpstr>
      <vt:lpstr>PowerPoint Presentation</vt:lpstr>
      <vt:lpstr>PowerPoint Presentation</vt:lpstr>
      <vt:lpstr>PowerPoint Presentation</vt:lpstr>
    </vt:vector>
  </TitlesOfParts>
  <Company>Soar Valley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Houlton</dc:creator>
  <cp:lastModifiedBy>Claire Houlton</cp:lastModifiedBy>
  <cp:revision>15</cp:revision>
  <dcterms:created xsi:type="dcterms:W3CDTF">2021-09-16T07:00:29Z</dcterms:created>
  <dcterms:modified xsi:type="dcterms:W3CDTF">2021-09-29T21:02:31Z</dcterms:modified>
</cp:coreProperties>
</file>